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478" r:id="rId3"/>
    <p:sldId id="479" r:id="rId4"/>
    <p:sldId id="434" r:id="rId5"/>
    <p:sldId id="368" r:id="rId6"/>
    <p:sldId id="465" r:id="rId7"/>
    <p:sldId id="468" r:id="rId8"/>
    <p:sldId id="409" r:id="rId9"/>
    <p:sldId id="444" r:id="rId10"/>
    <p:sldId id="402" r:id="rId11"/>
    <p:sldId id="443" r:id="rId12"/>
    <p:sldId id="407" r:id="rId13"/>
    <p:sldId id="392" r:id="rId14"/>
    <p:sldId id="399" r:id="rId15"/>
    <p:sldId id="370" r:id="rId16"/>
    <p:sldId id="480" r:id="rId17"/>
    <p:sldId id="408" r:id="rId18"/>
    <p:sldId id="446" r:id="rId19"/>
    <p:sldId id="424" r:id="rId20"/>
    <p:sldId id="445" r:id="rId21"/>
    <p:sldId id="377" r:id="rId22"/>
    <p:sldId id="484" r:id="rId23"/>
    <p:sldId id="477" r:id="rId24"/>
    <p:sldId id="482" r:id="rId25"/>
    <p:sldId id="485" r:id="rId26"/>
    <p:sldId id="427" r:id="rId27"/>
    <p:sldId id="448" r:id="rId28"/>
    <p:sldId id="449" r:id="rId29"/>
    <p:sldId id="430" r:id="rId30"/>
    <p:sldId id="429" r:id="rId31"/>
    <p:sldId id="410" r:id="rId32"/>
    <p:sldId id="376" r:id="rId33"/>
    <p:sldId id="423" r:id="rId34"/>
    <p:sldId id="460" r:id="rId35"/>
    <p:sldId id="447" r:id="rId36"/>
    <p:sldId id="483" r:id="rId37"/>
    <p:sldId id="473" r:id="rId38"/>
    <p:sldId id="463" r:id="rId39"/>
    <p:sldId id="411" r:id="rId40"/>
    <p:sldId id="382" r:id="rId41"/>
    <p:sldId id="464" r:id="rId42"/>
    <p:sldId id="412" r:id="rId43"/>
    <p:sldId id="381" r:id="rId44"/>
    <p:sldId id="363" r:id="rId45"/>
    <p:sldId id="373" r:id="rId46"/>
    <p:sldId id="415" r:id="rId47"/>
    <p:sldId id="416" r:id="rId48"/>
    <p:sldId id="417" r:id="rId49"/>
    <p:sldId id="413" r:id="rId50"/>
    <p:sldId id="418" r:id="rId51"/>
    <p:sldId id="419" r:id="rId52"/>
    <p:sldId id="388" r:id="rId53"/>
    <p:sldId id="420" r:id="rId54"/>
    <p:sldId id="347" r:id="rId55"/>
    <p:sldId id="259" r:id="rId56"/>
    <p:sldId id="486"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43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69"/>
    <p:restoredTop sz="63878"/>
  </p:normalViewPr>
  <p:slideViewPr>
    <p:cSldViewPr snapToGrid="0" snapToObjects="1">
      <p:cViewPr>
        <p:scale>
          <a:sx n="50" d="100"/>
          <a:sy n="50" d="100"/>
        </p:scale>
        <p:origin x="2864" y="7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88B090-D6F4-43BB-AD1E-EB770D4EFFEF}"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07231A27-1F15-4195-A545-08D7E21A5711}">
      <dgm:prSet/>
      <dgm:spPr/>
      <dgm:t>
        <a:bodyPr/>
        <a:lstStyle/>
        <a:p>
          <a:r>
            <a:rPr lang="es-ES_tradnl" noProof="0" dirty="0"/>
            <a:t>Póngase el Equipo de Protección Personal (EPP o PPE en Ingles)</a:t>
          </a:r>
        </a:p>
      </dgm:t>
    </dgm:pt>
    <dgm:pt modelId="{B0850AAC-E4F7-40DE-93EC-7EC83D99EE65}" type="parTrans" cxnId="{11AF8008-4016-46B7-B66D-048089EEB1BF}">
      <dgm:prSet/>
      <dgm:spPr/>
      <dgm:t>
        <a:bodyPr/>
        <a:lstStyle/>
        <a:p>
          <a:endParaRPr lang="es-ES_tradnl" noProof="0" dirty="0"/>
        </a:p>
      </dgm:t>
    </dgm:pt>
    <dgm:pt modelId="{0B52D38E-E941-4242-9289-12749CB437EE}" type="sibTrans" cxnId="{11AF8008-4016-46B7-B66D-048089EEB1BF}">
      <dgm:prSet/>
      <dgm:spPr/>
      <dgm:t>
        <a:bodyPr/>
        <a:lstStyle/>
        <a:p>
          <a:endParaRPr lang="es-ES_tradnl" noProof="0" dirty="0"/>
        </a:p>
      </dgm:t>
    </dgm:pt>
    <dgm:pt modelId="{78C122F7-5827-4B56-A34E-9C4AF5BEE8D5}">
      <dgm:prSet/>
      <dgm:spPr/>
      <dgm:t>
        <a:bodyPr/>
        <a:lstStyle/>
        <a:p>
          <a:r>
            <a:rPr lang="es-ES_tradnl" noProof="0" dirty="0"/>
            <a:t>Inspeccione las características de seguridad de la motosierra. </a:t>
          </a:r>
        </a:p>
      </dgm:t>
    </dgm:pt>
    <dgm:pt modelId="{8CEA60A1-559D-43E3-9BCA-E42E0AF4F4A5}" type="parTrans" cxnId="{4FCE9E59-416F-4B5D-B3E5-63E90C865136}">
      <dgm:prSet/>
      <dgm:spPr/>
      <dgm:t>
        <a:bodyPr/>
        <a:lstStyle/>
        <a:p>
          <a:endParaRPr lang="es-ES_tradnl" noProof="0" dirty="0"/>
        </a:p>
      </dgm:t>
    </dgm:pt>
    <dgm:pt modelId="{915F3F68-4D1C-41F6-BE02-BDC1406AA3C8}" type="sibTrans" cxnId="{4FCE9E59-416F-4B5D-B3E5-63E90C865136}">
      <dgm:prSet/>
      <dgm:spPr/>
      <dgm:t>
        <a:bodyPr/>
        <a:lstStyle/>
        <a:p>
          <a:endParaRPr lang="es-ES_tradnl" noProof="0" dirty="0"/>
        </a:p>
      </dgm:t>
    </dgm:pt>
    <dgm:pt modelId="{72639436-1A88-7141-BCDB-7A35541FD41F}" type="pres">
      <dgm:prSet presAssocID="{1E88B090-D6F4-43BB-AD1E-EB770D4EFFEF}" presName="Name0" presStyleCnt="0">
        <dgm:presLayoutVars>
          <dgm:dir/>
          <dgm:animLvl val="lvl"/>
          <dgm:resizeHandles val="exact"/>
        </dgm:presLayoutVars>
      </dgm:prSet>
      <dgm:spPr/>
    </dgm:pt>
    <dgm:pt modelId="{61E06D7F-357A-2F4E-B2B0-0EB01FB809C4}" type="pres">
      <dgm:prSet presAssocID="{78C122F7-5827-4B56-A34E-9C4AF5BEE8D5}" presName="boxAndChildren" presStyleCnt="0"/>
      <dgm:spPr/>
    </dgm:pt>
    <dgm:pt modelId="{5A3FB2DF-A33E-D943-B6E6-66A70679FEDD}" type="pres">
      <dgm:prSet presAssocID="{78C122F7-5827-4B56-A34E-9C4AF5BEE8D5}" presName="parentTextBox" presStyleLbl="node1" presStyleIdx="0" presStyleCnt="2"/>
      <dgm:spPr/>
    </dgm:pt>
    <dgm:pt modelId="{DE8867B5-F302-1644-B543-50EACB625708}" type="pres">
      <dgm:prSet presAssocID="{0B52D38E-E941-4242-9289-12749CB437EE}" presName="sp" presStyleCnt="0"/>
      <dgm:spPr/>
    </dgm:pt>
    <dgm:pt modelId="{4B701DE2-A75B-E544-B0AF-BE4E603E440B}" type="pres">
      <dgm:prSet presAssocID="{07231A27-1F15-4195-A545-08D7E21A5711}" presName="arrowAndChildren" presStyleCnt="0"/>
      <dgm:spPr/>
    </dgm:pt>
    <dgm:pt modelId="{54265BAE-B078-3041-A8FC-3F0283A4B6B6}" type="pres">
      <dgm:prSet presAssocID="{07231A27-1F15-4195-A545-08D7E21A5711}" presName="parentTextArrow" presStyleLbl="node1" presStyleIdx="1" presStyleCnt="2"/>
      <dgm:spPr/>
    </dgm:pt>
  </dgm:ptLst>
  <dgm:cxnLst>
    <dgm:cxn modelId="{11AF8008-4016-46B7-B66D-048089EEB1BF}" srcId="{1E88B090-D6F4-43BB-AD1E-EB770D4EFFEF}" destId="{07231A27-1F15-4195-A545-08D7E21A5711}" srcOrd="0" destOrd="0" parTransId="{B0850AAC-E4F7-40DE-93EC-7EC83D99EE65}" sibTransId="{0B52D38E-E941-4242-9289-12749CB437EE}"/>
    <dgm:cxn modelId="{EFD7EA20-D5B0-D849-8E3B-E8C00AAD6832}" type="presOf" srcId="{07231A27-1F15-4195-A545-08D7E21A5711}" destId="{54265BAE-B078-3041-A8FC-3F0283A4B6B6}" srcOrd="0" destOrd="0" presId="urn:microsoft.com/office/officeart/2005/8/layout/process4"/>
    <dgm:cxn modelId="{1FB51846-F0ED-6749-A7AC-4B78A429311F}" type="presOf" srcId="{1E88B090-D6F4-43BB-AD1E-EB770D4EFFEF}" destId="{72639436-1A88-7141-BCDB-7A35541FD41F}" srcOrd="0" destOrd="0" presId="urn:microsoft.com/office/officeart/2005/8/layout/process4"/>
    <dgm:cxn modelId="{4FCE9E59-416F-4B5D-B3E5-63E90C865136}" srcId="{1E88B090-D6F4-43BB-AD1E-EB770D4EFFEF}" destId="{78C122F7-5827-4B56-A34E-9C4AF5BEE8D5}" srcOrd="1" destOrd="0" parTransId="{8CEA60A1-559D-43E3-9BCA-E42E0AF4F4A5}" sibTransId="{915F3F68-4D1C-41F6-BE02-BDC1406AA3C8}"/>
    <dgm:cxn modelId="{8B949BDF-7B31-4C4A-964C-44F4EF33A20A}" type="presOf" srcId="{78C122F7-5827-4B56-A34E-9C4AF5BEE8D5}" destId="{5A3FB2DF-A33E-D943-B6E6-66A70679FEDD}" srcOrd="0" destOrd="0" presId="urn:microsoft.com/office/officeart/2005/8/layout/process4"/>
    <dgm:cxn modelId="{88250213-4194-BC47-BE82-DA409DDD69D6}" type="presParOf" srcId="{72639436-1A88-7141-BCDB-7A35541FD41F}" destId="{61E06D7F-357A-2F4E-B2B0-0EB01FB809C4}" srcOrd="0" destOrd="0" presId="urn:microsoft.com/office/officeart/2005/8/layout/process4"/>
    <dgm:cxn modelId="{6EFB5654-4AF0-E240-9B77-97727A29D944}" type="presParOf" srcId="{61E06D7F-357A-2F4E-B2B0-0EB01FB809C4}" destId="{5A3FB2DF-A33E-D943-B6E6-66A70679FEDD}" srcOrd="0" destOrd="0" presId="urn:microsoft.com/office/officeart/2005/8/layout/process4"/>
    <dgm:cxn modelId="{54D1E007-EF68-5B41-BC36-ECF7E943AC3A}" type="presParOf" srcId="{72639436-1A88-7141-BCDB-7A35541FD41F}" destId="{DE8867B5-F302-1644-B543-50EACB625708}" srcOrd="1" destOrd="0" presId="urn:microsoft.com/office/officeart/2005/8/layout/process4"/>
    <dgm:cxn modelId="{9B6BC43E-D74A-EC49-87F7-DA5AE00899DF}" type="presParOf" srcId="{72639436-1A88-7141-BCDB-7A35541FD41F}" destId="{4B701DE2-A75B-E544-B0AF-BE4E603E440B}" srcOrd="2" destOrd="0" presId="urn:microsoft.com/office/officeart/2005/8/layout/process4"/>
    <dgm:cxn modelId="{12788AFD-647C-0345-AA5B-E800AA4EEABD}" type="presParOf" srcId="{4B701DE2-A75B-E544-B0AF-BE4E603E440B}" destId="{54265BAE-B078-3041-A8FC-3F0283A4B6B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a:t>
          </a:r>
          <a:r>
            <a:rPr lang="en-US" dirty="0" err="1"/>
            <a:t>Identificacion</a:t>
          </a:r>
          <a:r>
            <a:rPr lang="en-US" dirty="0"/>
            <a:t> de </a:t>
          </a:r>
          <a:r>
            <a:rPr lang="en-US" dirty="0" err="1"/>
            <a:t>peligros</a:t>
          </a:r>
          <a:r>
            <a:rPr lang="en-US" dirty="0"/>
            <a:t> </a:t>
          </a:r>
          <a:r>
            <a:rPr lang="en-US" dirty="0" err="1"/>
            <a:t>en</a:t>
          </a:r>
          <a:r>
            <a:rPr lang="en-US" dirty="0"/>
            <a:t> el area de </a:t>
          </a:r>
          <a:r>
            <a:rPr lang="en-US" dirty="0" err="1"/>
            <a:t>trabajo</a:t>
          </a:r>
          <a:r>
            <a:rPr lang="en-US" dirty="0"/>
            <a:t> / zona de </a:t>
          </a:r>
          <a:r>
            <a:rPr lang="en-US" dirty="0" err="1"/>
            <a:t>caida</a:t>
          </a:r>
          <a:r>
            <a:rPr lang="en-US" dirty="0"/>
            <a:t> </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a:t>
          </a:r>
          <a:r>
            <a:rPr lang="en-US" dirty="0" err="1"/>
            <a:t>Apoyos</a:t>
          </a:r>
          <a:r>
            <a:rPr lang="en-US" dirty="0"/>
            <a:t> y </a:t>
          </a:r>
          <a:r>
            <a:rPr lang="en-US" dirty="0" err="1"/>
            <a:t>Cargas</a:t>
          </a:r>
          <a:r>
            <a:rPr lang="en-US" dirty="0"/>
            <a:t> </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dgm:spPr/>
      <dgm:t>
        <a:bodyPr/>
        <a:lstStyle/>
        <a:p>
          <a:r>
            <a:rPr lang="en-US" dirty="0"/>
            <a:t>3. </a:t>
          </a:r>
          <a:r>
            <a:rPr lang="en-US" dirty="0" err="1"/>
            <a:t>Checar</a:t>
          </a:r>
          <a:r>
            <a:rPr lang="en-US" dirty="0"/>
            <a:t> el </a:t>
          </a:r>
          <a:r>
            <a:rPr lang="en-US" dirty="0" err="1"/>
            <a:t>equipo</a:t>
          </a:r>
          <a:r>
            <a:rPr lang="en-US" dirty="0"/>
            <a:t> </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dgm:spPr/>
      <dgm:t>
        <a:bodyPr/>
        <a:lstStyle/>
        <a:p>
          <a:r>
            <a:rPr lang="en-US" dirty="0"/>
            <a:t>4. Plan de </a:t>
          </a:r>
          <a:r>
            <a:rPr lang="en-US" dirty="0" err="1"/>
            <a:t>corte</a:t>
          </a:r>
          <a:r>
            <a:rPr lang="en-US" dirty="0"/>
            <a:t> y Plan de escape</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dgm:spPr/>
      <dgm:t>
        <a:bodyPr/>
        <a:lstStyle/>
        <a:p>
          <a:r>
            <a:rPr lang="en-US" dirty="0"/>
            <a:t>5. </a:t>
          </a:r>
          <a:r>
            <a:rPr lang="en-US" dirty="0" err="1"/>
            <a:t>Implementacion</a:t>
          </a:r>
          <a:r>
            <a:rPr lang="en-US" dirty="0"/>
            <a:t> del plan </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3E1DBBB-DF35-4F8B-8D98-5E5E7FF5F3C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7E3A422-7F43-408E-B28C-1112B69F4F2A}">
      <dgm:prSet/>
      <dgm:spPr/>
      <dgm:t>
        <a:bodyPr/>
        <a:lstStyle/>
        <a:p>
          <a:r>
            <a:rPr lang="es-ES_tradnl" noProof="0" dirty="0"/>
            <a:t>Nudo de Guía “</a:t>
          </a:r>
          <a:r>
            <a:rPr lang="es-ES_tradnl" noProof="0" dirty="0" err="1"/>
            <a:t>Bowline</a:t>
          </a:r>
          <a:r>
            <a:rPr lang="es-ES_tradnl" noProof="0" dirty="0"/>
            <a:t>” </a:t>
          </a:r>
        </a:p>
      </dgm:t>
    </dgm:pt>
    <dgm:pt modelId="{A1A85F23-2143-4F9B-9FB7-CCE0AF2BBE19}" type="parTrans" cxnId="{6315C29B-EA03-4F8B-93EB-0505EF0004EE}">
      <dgm:prSet/>
      <dgm:spPr/>
      <dgm:t>
        <a:bodyPr/>
        <a:lstStyle/>
        <a:p>
          <a:endParaRPr lang="es-ES_tradnl" noProof="0" dirty="0"/>
        </a:p>
      </dgm:t>
    </dgm:pt>
    <dgm:pt modelId="{10E169FF-D566-41EB-9B27-893A6D101F01}" type="sibTrans" cxnId="{6315C29B-EA03-4F8B-93EB-0505EF0004EE}">
      <dgm:prSet/>
      <dgm:spPr/>
      <dgm:t>
        <a:bodyPr/>
        <a:lstStyle/>
        <a:p>
          <a:endParaRPr lang="es-ES_tradnl" noProof="0" dirty="0"/>
        </a:p>
      </dgm:t>
    </dgm:pt>
    <dgm:pt modelId="{700DEF1B-735B-4A95-B40F-626661707BFF}">
      <dgm:prSet/>
      <dgm:spPr/>
      <dgm:t>
        <a:bodyPr/>
        <a:lstStyle/>
        <a:p>
          <a:r>
            <a:rPr lang="es-ES_tradnl" noProof="0" dirty="0"/>
            <a:t>Versión del nudo </a:t>
          </a:r>
          <a:r>
            <a:rPr lang="es-ES_tradnl" noProof="0" dirty="0" err="1"/>
            <a:t>Valdotain</a:t>
          </a:r>
          <a:r>
            <a:rPr lang="es-ES_tradnl" noProof="0" dirty="0"/>
            <a:t> (VT)</a:t>
          </a:r>
        </a:p>
      </dgm:t>
    </dgm:pt>
    <dgm:pt modelId="{6AB30543-98C0-471E-88AE-03A1533A5140}" type="parTrans" cxnId="{C5B3381E-E2B5-4C64-B0D0-7ED41B9E067D}">
      <dgm:prSet/>
      <dgm:spPr/>
      <dgm:t>
        <a:bodyPr/>
        <a:lstStyle/>
        <a:p>
          <a:endParaRPr lang="es-ES_tradnl" noProof="0" dirty="0"/>
        </a:p>
      </dgm:t>
    </dgm:pt>
    <dgm:pt modelId="{84871393-2AD4-408E-A3A2-2DA8FC5418A0}" type="sibTrans" cxnId="{C5B3381E-E2B5-4C64-B0D0-7ED41B9E067D}">
      <dgm:prSet/>
      <dgm:spPr/>
      <dgm:t>
        <a:bodyPr/>
        <a:lstStyle/>
        <a:p>
          <a:endParaRPr lang="es-ES_tradnl" noProof="0" dirty="0"/>
        </a:p>
      </dgm:t>
    </dgm:pt>
    <dgm:pt modelId="{E68A81F8-A5B8-42C8-BF5F-0FC18585B318}">
      <dgm:prSet/>
      <dgm:spPr/>
      <dgm:t>
        <a:bodyPr/>
        <a:lstStyle/>
        <a:p>
          <a:r>
            <a:rPr lang="es-ES_tradnl" noProof="0" dirty="0" err="1"/>
            <a:t>Prusik</a:t>
          </a:r>
          <a:r>
            <a:rPr lang="es-ES_tradnl" noProof="0" dirty="0"/>
            <a:t> </a:t>
          </a:r>
        </a:p>
      </dgm:t>
    </dgm:pt>
    <dgm:pt modelId="{6E0DAFC1-347F-4BC5-B400-CF68DF9FC639}" type="parTrans" cxnId="{3D38F822-E13E-4C06-8869-B42639F3C7F3}">
      <dgm:prSet/>
      <dgm:spPr/>
      <dgm:t>
        <a:bodyPr/>
        <a:lstStyle/>
        <a:p>
          <a:endParaRPr lang="es-ES_tradnl" noProof="0" dirty="0"/>
        </a:p>
      </dgm:t>
    </dgm:pt>
    <dgm:pt modelId="{624D12AD-9361-4F0F-87F7-E8364366E5FA}" type="sibTrans" cxnId="{3D38F822-E13E-4C06-8869-B42639F3C7F3}">
      <dgm:prSet/>
      <dgm:spPr/>
      <dgm:t>
        <a:bodyPr/>
        <a:lstStyle/>
        <a:p>
          <a:endParaRPr lang="es-ES_tradnl" noProof="0" dirty="0"/>
        </a:p>
      </dgm:t>
    </dgm:pt>
    <dgm:pt modelId="{F88546A4-3E4B-476A-AF99-BCEE5C184110}">
      <dgm:prSet/>
      <dgm:spPr/>
      <dgm:t>
        <a:bodyPr/>
        <a:lstStyle/>
        <a:p>
          <a:r>
            <a:rPr lang="es-ES_tradnl" noProof="0" dirty="0"/>
            <a:t>Final de nudos  (enganche de clavo y enganche de vaca)</a:t>
          </a:r>
        </a:p>
      </dgm:t>
    </dgm:pt>
    <dgm:pt modelId="{BE279F6B-25ED-415B-84AC-C2ABE1906995}" type="parTrans" cxnId="{428297E0-8C3E-4F0B-B3FE-30933BED808C}">
      <dgm:prSet/>
      <dgm:spPr/>
      <dgm:t>
        <a:bodyPr/>
        <a:lstStyle/>
        <a:p>
          <a:endParaRPr lang="es-ES_tradnl" noProof="0" dirty="0"/>
        </a:p>
      </dgm:t>
    </dgm:pt>
    <dgm:pt modelId="{134C3B76-9A66-4480-973F-3D81F7D63ABD}" type="sibTrans" cxnId="{428297E0-8C3E-4F0B-B3FE-30933BED808C}">
      <dgm:prSet/>
      <dgm:spPr/>
      <dgm:t>
        <a:bodyPr/>
        <a:lstStyle/>
        <a:p>
          <a:endParaRPr lang="es-ES_tradnl" noProof="0" dirty="0"/>
        </a:p>
      </dgm:t>
    </dgm:pt>
    <dgm:pt modelId="{77482D8B-C7EC-438E-A330-D70E5FA8A68A}">
      <dgm:prSet/>
      <dgm:spPr/>
      <dgm:t>
        <a:bodyPr/>
        <a:lstStyle/>
        <a:p>
          <a:r>
            <a:rPr lang="es-ES_tradnl" noProof="0" dirty="0"/>
            <a:t>Bloques y como usarlos</a:t>
          </a:r>
        </a:p>
      </dgm:t>
    </dgm:pt>
    <dgm:pt modelId="{54521F6F-E07E-4599-A775-5FFD7FF14953}" type="parTrans" cxnId="{3CB413E1-AFC5-4633-A119-6A1EC3F20A3D}">
      <dgm:prSet/>
      <dgm:spPr/>
      <dgm:t>
        <a:bodyPr/>
        <a:lstStyle/>
        <a:p>
          <a:endParaRPr lang="es-ES_tradnl" noProof="0" dirty="0"/>
        </a:p>
      </dgm:t>
    </dgm:pt>
    <dgm:pt modelId="{C6FEAEB1-18D6-496A-86E3-E349B160B0D4}" type="sibTrans" cxnId="{3CB413E1-AFC5-4633-A119-6A1EC3F20A3D}">
      <dgm:prSet/>
      <dgm:spPr/>
      <dgm:t>
        <a:bodyPr/>
        <a:lstStyle/>
        <a:p>
          <a:endParaRPr lang="es-ES_tradnl" noProof="0" dirty="0"/>
        </a:p>
      </dgm:t>
    </dgm:pt>
    <dgm:pt modelId="{B4AC15A2-588F-4627-BA51-1840031D2DBA}">
      <dgm:prSet/>
      <dgm:spPr/>
      <dgm:t>
        <a:bodyPr/>
        <a:lstStyle/>
        <a:p>
          <a:r>
            <a:rPr lang="es-ES_tradnl" noProof="0" dirty="0"/>
            <a:t>Trinquetes / poleas</a:t>
          </a:r>
        </a:p>
      </dgm:t>
    </dgm:pt>
    <dgm:pt modelId="{A22A1EF0-1275-472D-B85E-1D960F5B13FD}" type="parTrans" cxnId="{957B1A60-53D1-40D3-A78B-5460A29D8499}">
      <dgm:prSet/>
      <dgm:spPr/>
      <dgm:t>
        <a:bodyPr/>
        <a:lstStyle/>
        <a:p>
          <a:endParaRPr lang="es-ES_tradnl" noProof="0" dirty="0"/>
        </a:p>
      </dgm:t>
    </dgm:pt>
    <dgm:pt modelId="{094164CE-88A8-4ACD-BE4C-778B5628193A}" type="sibTrans" cxnId="{957B1A60-53D1-40D3-A78B-5460A29D8499}">
      <dgm:prSet/>
      <dgm:spPr/>
      <dgm:t>
        <a:bodyPr/>
        <a:lstStyle/>
        <a:p>
          <a:endParaRPr lang="es-ES_tradnl" noProof="0" dirty="0"/>
        </a:p>
      </dgm:t>
    </dgm:pt>
    <dgm:pt modelId="{060D66F8-1999-AA4B-9C5B-BB059D84AC43}" type="pres">
      <dgm:prSet presAssocID="{F3E1DBBB-DF35-4F8B-8D98-5E5E7FF5F3CB}" presName="linear" presStyleCnt="0">
        <dgm:presLayoutVars>
          <dgm:animLvl val="lvl"/>
          <dgm:resizeHandles val="exact"/>
        </dgm:presLayoutVars>
      </dgm:prSet>
      <dgm:spPr/>
    </dgm:pt>
    <dgm:pt modelId="{2BEBD442-9E40-694E-924B-AF39B08159B5}" type="pres">
      <dgm:prSet presAssocID="{B7E3A422-7F43-408E-B28C-1112B69F4F2A}" presName="parentText" presStyleLbl="node1" presStyleIdx="0" presStyleCnt="6">
        <dgm:presLayoutVars>
          <dgm:chMax val="0"/>
          <dgm:bulletEnabled val="1"/>
        </dgm:presLayoutVars>
      </dgm:prSet>
      <dgm:spPr/>
    </dgm:pt>
    <dgm:pt modelId="{24A71059-9E13-1D43-9548-1F76774C24DB}" type="pres">
      <dgm:prSet presAssocID="{10E169FF-D566-41EB-9B27-893A6D101F01}" presName="spacer" presStyleCnt="0"/>
      <dgm:spPr/>
    </dgm:pt>
    <dgm:pt modelId="{5B202F98-D4A1-2449-8DE7-69332459B98E}" type="pres">
      <dgm:prSet presAssocID="{700DEF1B-735B-4A95-B40F-626661707BFF}" presName="parentText" presStyleLbl="node1" presStyleIdx="1" presStyleCnt="6">
        <dgm:presLayoutVars>
          <dgm:chMax val="0"/>
          <dgm:bulletEnabled val="1"/>
        </dgm:presLayoutVars>
      </dgm:prSet>
      <dgm:spPr/>
    </dgm:pt>
    <dgm:pt modelId="{385E0CFD-A593-1B46-B791-66F1B51185CE}" type="pres">
      <dgm:prSet presAssocID="{84871393-2AD4-408E-A3A2-2DA8FC5418A0}" presName="spacer" presStyleCnt="0"/>
      <dgm:spPr/>
    </dgm:pt>
    <dgm:pt modelId="{1D424A0F-183B-154F-9135-86B0AB60A91D}" type="pres">
      <dgm:prSet presAssocID="{E68A81F8-A5B8-42C8-BF5F-0FC18585B318}" presName="parentText" presStyleLbl="node1" presStyleIdx="2" presStyleCnt="6">
        <dgm:presLayoutVars>
          <dgm:chMax val="0"/>
          <dgm:bulletEnabled val="1"/>
        </dgm:presLayoutVars>
      </dgm:prSet>
      <dgm:spPr/>
    </dgm:pt>
    <dgm:pt modelId="{B7CF09E3-BAD0-AE41-9714-74D07E5B9E5B}" type="pres">
      <dgm:prSet presAssocID="{624D12AD-9361-4F0F-87F7-E8364366E5FA}" presName="spacer" presStyleCnt="0"/>
      <dgm:spPr/>
    </dgm:pt>
    <dgm:pt modelId="{08F0CB77-6B3B-3C43-A6D1-CA3128D7794C}" type="pres">
      <dgm:prSet presAssocID="{F88546A4-3E4B-476A-AF99-BCEE5C184110}" presName="parentText" presStyleLbl="node1" presStyleIdx="3" presStyleCnt="6">
        <dgm:presLayoutVars>
          <dgm:chMax val="0"/>
          <dgm:bulletEnabled val="1"/>
        </dgm:presLayoutVars>
      </dgm:prSet>
      <dgm:spPr/>
    </dgm:pt>
    <dgm:pt modelId="{50264A13-3393-954E-9704-F23D77228E81}" type="pres">
      <dgm:prSet presAssocID="{134C3B76-9A66-4480-973F-3D81F7D63ABD}" presName="spacer" presStyleCnt="0"/>
      <dgm:spPr/>
    </dgm:pt>
    <dgm:pt modelId="{053FAA8E-04FE-4542-BE44-A0A6C5BFBE97}" type="pres">
      <dgm:prSet presAssocID="{77482D8B-C7EC-438E-A330-D70E5FA8A68A}" presName="parentText" presStyleLbl="node1" presStyleIdx="4" presStyleCnt="6">
        <dgm:presLayoutVars>
          <dgm:chMax val="0"/>
          <dgm:bulletEnabled val="1"/>
        </dgm:presLayoutVars>
      </dgm:prSet>
      <dgm:spPr/>
    </dgm:pt>
    <dgm:pt modelId="{BE797966-ADE5-414D-963A-A6CA84E74E7E}" type="pres">
      <dgm:prSet presAssocID="{C6FEAEB1-18D6-496A-86E3-E349B160B0D4}" presName="spacer" presStyleCnt="0"/>
      <dgm:spPr/>
    </dgm:pt>
    <dgm:pt modelId="{DBFD51A1-7005-1941-BE1D-94ECED1CE1B8}" type="pres">
      <dgm:prSet presAssocID="{B4AC15A2-588F-4627-BA51-1840031D2DBA}" presName="parentText" presStyleLbl="node1" presStyleIdx="5" presStyleCnt="6">
        <dgm:presLayoutVars>
          <dgm:chMax val="0"/>
          <dgm:bulletEnabled val="1"/>
        </dgm:presLayoutVars>
      </dgm:prSet>
      <dgm:spPr/>
    </dgm:pt>
  </dgm:ptLst>
  <dgm:cxnLst>
    <dgm:cxn modelId="{C5B3381E-E2B5-4C64-B0D0-7ED41B9E067D}" srcId="{F3E1DBBB-DF35-4F8B-8D98-5E5E7FF5F3CB}" destId="{700DEF1B-735B-4A95-B40F-626661707BFF}" srcOrd="1" destOrd="0" parTransId="{6AB30543-98C0-471E-88AE-03A1533A5140}" sibTransId="{84871393-2AD4-408E-A3A2-2DA8FC5418A0}"/>
    <dgm:cxn modelId="{3D38F822-E13E-4C06-8869-B42639F3C7F3}" srcId="{F3E1DBBB-DF35-4F8B-8D98-5E5E7FF5F3CB}" destId="{E68A81F8-A5B8-42C8-BF5F-0FC18585B318}" srcOrd="2" destOrd="0" parTransId="{6E0DAFC1-347F-4BC5-B400-CF68DF9FC639}" sibTransId="{624D12AD-9361-4F0F-87F7-E8364366E5FA}"/>
    <dgm:cxn modelId="{EE7BC842-AF5D-5A49-987A-E4AEE9421BB2}" type="presOf" srcId="{77482D8B-C7EC-438E-A330-D70E5FA8A68A}" destId="{053FAA8E-04FE-4542-BE44-A0A6C5BFBE97}" srcOrd="0" destOrd="0" presId="urn:microsoft.com/office/officeart/2005/8/layout/vList2"/>
    <dgm:cxn modelId="{BA6E7154-B7AD-5A43-8809-AF054983E7B7}" type="presOf" srcId="{B4AC15A2-588F-4627-BA51-1840031D2DBA}" destId="{DBFD51A1-7005-1941-BE1D-94ECED1CE1B8}" srcOrd="0" destOrd="0" presId="urn:microsoft.com/office/officeart/2005/8/layout/vList2"/>
    <dgm:cxn modelId="{2C8A5357-0736-234A-BD24-C144C7A7D8D8}" type="presOf" srcId="{F88546A4-3E4B-476A-AF99-BCEE5C184110}" destId="{08F0CB77-6B3B-3C43-A6D1-CA3128D7794C}" srcOrd="0" destOrd="0" presId="urn:microsoft.com/office/officeart/2005/8/layout/vList2"/>
    <dgm:cxn modelId="{F19C0D5F-97FC-8D41-8E85-963F089FD96A}" type="presOf" srcId="{B7E3A422-7F43-408E-B28C-1112B69F4F2A}" destId="{2BEBD442-9E40-694E-924B-AF39B08159B5}" srcOrd="0" destOrd="0" presId="urn:microsoft.com/office/officeart/2005/8/layout/vList2"/>
    <dgm:cxn modelId="{957B1A60-53D1-40D3-A78B-5460A29D8499}" srcId="{F3E1DBBB-DF35-4F8B-8D98-5E5E7FF5F3CB}" destId="{B4AC15A2-588F-4627-BA51-1840031D2DBA}" srcOrd="5" destOrd="0" parTransId="{A22A1EF0-1275-472D-B85E-1D960F5B13FD}" sibTransId="{094164CE-88A8-4ACD-BE4C-778B5628193A}"/>
    <dgm:cxn modelId="{66F32F60-4400-9343-BA70-2B086FCCEBAA}" type="presOf" srcId="{F3E1DBBB-DF35-4F8B-8D98-5E5E7FF5F3CB}" destId="{060D66F8-1999-AA4B-9C5B-BB059D84AC43}" srcOrd="0" destOrd="0" presId="urn:microsoft.com/office/officeart/2005/8/layout/vList2"/>
    <dgm:cxn modelId="{982C5297-F87F-7149-A56E-593EFE920907}" type="presOf" srcId="{E68A81F8-A5B8-42C8-BF5F-0FC18585B318}" destId="{1D424A0F-183B-154F-9135-86B0AB60A91D}" srcOrd="0" destOrd="0" presId="urn:microsoft.com/office/officeart/2005/8/layout/vList2"/>
    <dgm:cxn modelId="{6315C29B-EA03-4F8B-93EB-0505EF0004EE}" srcId="{F3E1DBBB-DF35-4F8B-8D98-5E5E7FF5F3CB}" destId="{B7E3A422-7F43-408E-B28C-1112B69F4F2A}" srcOrd="0" destOrd="0" parTransId="{A1A85F23-2143-4F9B-9FB7-CCE0AF2BBE19}" sibTransId="{10E169FF-D566-41EB-9B27-893A6D101F01}"/>
    <dgm:cxn modelId="{7DBD7CD6-3504-8E47-A0FA-538DCCF41A2B}" type="presOf" srcId="{700DEF1B-735B-4A95-B40F-626661707BFF}" destId="{5B202F98-D4A1-2449-8DE7-69332459B98E}" srcOrd="0" destOrd="0" presId="urn:microsoft.com/office/officeart/2005/8/layout/vList2"/>
    <dgm:cxn modelId="{428297E0-8C3E-4F0B-B3FE-30933BED808C}" srcId="{F3E1DBBB-DF35-4F8B-8D98-5E5E7FF5F3CB}" destId="{F88546A4-3E4B-476A-AF99-BCEE5C184110}" srcOrd="3" destOrd="0" parTransId="{BE279F6B-25ED-415B-84AC-C2ABE1906995}" sibTransId="{134C3B76-9A66-4480-973F-3D81F7D63ABD}"/>
    <dgm:cxn modelId="{3CB413E1-AFC5-4633-A119-6A1EC3F20A3D}" srcId="{F3E1DBBB-DF35-4F8B-8D98-5E5E7FF5F3CB}" destId="{77482D8B-C7EC-438E-A330-D70E5FA8A68A}" srcOrd="4" destOrd="0" parTransId="{54521F6F-E07E-4599-A775-5FFD7FF14953}" sibTransId="{C6FEAEB1-18D6-496A-86E3-E349B160B0D4}"/>
    <dgm:cxn modelId="{97C4AE67-8590-064C-BEC9-7541B3928466}" type="presParOf" srcId="{060D66F8-1999-AA4B-9C5B-BB059D84AC43}" destId="{2BEBD442-9E40-694E-924B-AF39B08159B5}" srcOrd="0" destOrd="0" presId="urn:microsoft.com/office/officeart/2005/8/layout/vList2"/>
    <dgm:cxn modelId="{5056D7D2-C2AD-9546-8F4B-EB83E7041C1E}" type="presParOf" srcId="{060D66F8-1999-AA4B-9C5B-BB059D84AC43}" destId="{24A71059-9E13-1D43-9548-1F76774C24DB}" srcOrd="1" destOrd="0" presId="urn:microsoft.com/office/officeart/2005/8/layout/vList2"/>
    <dgm:cxn modelId="{254389AB-D1DB-1E46-B864-2417AC595587}" type="presParOf" srcId="{060D66F8-1999-AA4B-9C5B-BB059D84AC43}" destId="{5B202F98-D4A1-2449-8DE7-69332459B98E}" srcOrd="2" destOrd="0" presId="urn:microsoft.com/office/officeart/2005/8/layout/vList2"/>
    <dgm:cxn modelId="{5F6CAB73-A7AD-8644-AAEB-E85CC0E20192}" type="presParOf" srcId="{060D66F8-1999-AA4B-9C5B-BB059D84AC43}" destId="{385E0CFD-A593-1B46-B791-66F1B51185CE}" srcOrd="3" destOrd="0" presId="urn:microsoft.com/office/officeart/2005/8/layout/vList2"/>
    <dgm:cxn modelId="{1F192EAA-46C3-BD43-80B0-EC44C3C95FDC}" type="presParOf" srcId="{060D66F8-1999-AA4B-9C5B-BB059D84AC43}" destId="{1D424A0F-183B-154F-9135-86B0AB60A91D}" srcOrd="4" destOrd="0" presId="urn:microsoft.com/office/officeart/2005/8/layout/vList2"/>
    <dgm:cxn modelId="{D6FDDAA0-6BD4-3F4C-88E9-0170DBCE1DD7}" type="presParOf" srcId="{060D66F8-1999-AA4B-9C5B-BB059D84AC43}" destId="{B7CF09E3-BAD0-AE41-9714-74D07E5B9E5B}" srcOrd="5" destOrd="0" presId="urn:microsoft.com/office/officeart/2005/8/layout/vList2"/>
    <dgm:cxn modelId="{F7A3372D-0254-2545-A7F3-B007F63174D1}" type="presParOf" srcId="{060D66F8-1999-AA4B-9C5B-BB059D84AC43}" destId="{08F0CB77-6B3B-3C43-A6D1-CA3128D7794C}" srcOrd="6" destOrd="0" presId="urn:microsoft.com/office/officeart/2005/8/layout/vList2"/>
    <dgm:cxn modelId="{4CDBCA06-82ED-904B-8ECF-4EE2B7C14359}" type="presParOf" srcId="{060D66F8-1999-AA4B-9C5B-BB059D84AC43}" destId="{50264A13-3393-954E-9704-F23D77228E81}" srcOrd="7" destOrd="0" presId="urn:microsoft.com/office/officeart/2005/8/layout/vList2"/>
    <dgm:cxn modelId="{EFF6FA32-7283-6E48-B940-32C4E531DB6A}" type="presParOf" srcId="{060D66F8-1999-AA4B-9C5B-BB059D84AC43}" destId="{053FAA8E-04FE-4542-BE44-A0A6C5BFBE97}" srcOrd="8" destOrd="0" presId="urn:microsoft.com/office/officeart/2005/8/layout/vList2"/>
    <dgm:cxn modelId="{6CBE0B4A-D8C3-3F4B-A54E-D27729673892}" type="presParOf" srcId="{060D66F8-1999-AA4B-9C5B-BB059D84AC43}" destId="{BE797966-ADE5-414D-963A-A6CA84E74E7E}" srcOrd="9" destOrd="0" presId="urn:microsoft.com/office/officeart/2005/8/layout/vList2"/>
    <dgm:cxn modelId="{A06E375C-B012-B047-AB17-9DE2EA2E1160}" type="presParOf" srcId="{060D66F8-1999-AA4B-9C5B-BB059D84AC43}" destId="{DBFD51A1-7005-1941-BE1D-94ECED1CE1B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A5BB693-82D7-4EB1-B155-028A49F43CF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D298F5-FA7E-4120-9909-AB92A148246D}">
      <dgm:prSet/>
      <dgm:spPr/>
      <dgm:t>
        <a:bodyPr/>
        <a:lstStyle/>
        <a:p>
          <a:r>
            <a:rPr lang="en-US" dirty="0"/>
            <a:t>No </a:t>
          </a:r>
          <a:r>
            <a:rPr lang="en-US" dirty="0" err="1"/>
            <a:t>corte</a:t>
          </a:r>
          <a:r>
            <a:rPr lang="en-US" dirty="0"/>
            <a:t> </a:t>
          </a:r>
          <a:r>
            <a:rPr lang="en-US" dirty="0" err="1"/>
            <a:t>arboles</a:t>
          </a:r>
          <a:r>
            <a:rPr lang="en-US" dirty="0"/>
            <a:t> o </a:t>
          </a:r>
          <a:r>
            <a:rPr lang="en-US" dirty="0" err="1"/>
            <a:t>madera</a:t>
          </a:r>
          <a:r>
            <a:rPr lang="en-US" dirty="0"/>
            <a:t> solo!</a:t>
          </a:r>
        </a:p>
      </dgm:t>
    </dgm:pt>
    <dgm:pt modelId="{98FB7B46-043D-4FB5-86C3-472887C23B33}" type="parTrans" cxnId="{939A0458-90C7-4931-8B8A-51A0B82B49A0}">
      <dgm:prSet/>
      <dgm:spPr/>
      <dgm:t>
        <a:bodyPr/>
        <a:lstStyle/>
        <a:p>
          <a:endParaRPr lang="en-US"/>
        </a:p>
      </dgm:t>
    </dgm:pt>
    <dgm:pt modelId="{9E71AD31-7A0F-419D-8817-C98C383EC7EE}" type="sibTrans" cxnId="{939A0458-90C7-4931-8B8A-51A0B82B49A0}">
      <dgm:prSet/>
      <dgm:spPr/>
      <dgm:t>
        <a:bodyPr/>
        <a:lstStyle/>
        <a:p>
          <a:endParaRPr lang="en-US"/>
        </a:p>
      </dgm:t>
    </dgm:pt>
    <dgm:pt modelId="{8F95614C-5044-4D45-9DF9-D3D7EEE44FEE}">
      <dgm:prSet/>
      <dgm:spPr/>
      <dgm:t>
        <a:bodyPr/>
        <a:lstStyle/>
        <a:p>
          <a:r>
            <a:rPr lang="en-US" dirty="0" err="1"/>
            <a:t>Busque</a:t>
          </a:r>
          <a:r>
            <a:rPr lang="en-US" dirty="0"/>
            <a:t> y tome </a:t>
          </a:r>
          <a:r>
            <a:rPr lang="en-US" dirty="0" err="1"/>
            <a:t>ventaja</a:t>
          </a:r>
          <a:r>
            <a:rPr lang="en-US" dirty="0"/>
            <a:t> de </a:t>
          </a:r>
          <a:r>
            <a:rPr lang="en-US" dirty="0" err="1"/>
            <a:t>entrenamientos</a:t>
          </a:r>
          <a:r>
            <a:rPr lang="en-US" dirty="0"/>
            <a:t>!  </a:t>
          </a:r>
        </a:p>
      </dgm:t>
    </dgm:pt>
    <dgm:pt modelId="{C2040EAF-CE6C-4CD8-B488-5DFDD37142EB}" type="parTrans" cxnId="{93A690B7-6D68-4A70-9ED8-E6A95A8C1C71}">
      <dgm:prSet/>
      <dgm:spPr/>
      <dgm:t>
        <a:bodyPr/>
        <a:lstStyle/>
        <a:p>
          <a:endParaRPr lang="en-US"/>
        </a:p>
      </dgm:t>
    </dgm:pt>
    <dgm:pt modelId="{20D1B49D-0A28-41CE-B956-411133D3E175}" type="sibTrans" cxnId="{93A690B7-6D68-4A70-9ED8-E6A95A8C1C71}">
      <dgm:prSet/>
      <dgm:spPr/>
      <dgm:t>
        <a:bodyPr/>
        <a:lstStyle/>
        <a:p>
          <a:endParaRPr lang="en-US"/>
        </a:p>
      </dgm:t>
    </dgm:pt>
    <dgm:pt modelId="{D4179046-6978-409F-93FC-DA5FF4257768}" type="pres">
      <dgm:prSet presAssocID="{BA5BB693-82D7-4EB1-B155-028A49F43CF8}" presName="root" presStyleCnt="0">
        <dgm:presLayoutVars>
          <dgm:dir/>
          <dgm:resizeHandles val="exact"/>
        </dgm:presLayoutVars>
      </dgm:prSet>
      <dgm:spPr/>
    </dgm:pt>
    <dgm:pt modelId="{80FEA9B8-004E-45A4-B355-CACB79180569}" type="pres">
      <dgm:prSet presAssocID="{1CD298F5-FA7E-4120-9909-AB92A148246D}" presName="compNode" presStyleCnt="0"/>
      <dgm:spPr/>
    </dgm:pt>
    <dgm:pt modelId="{73BB8009-0251-457F-B292-103884783E1F}" type="pres">
      <dgm:prSet presAssocID="{1CD298F5-FA7E-4120-9909-AB92A148246D}" presName="bgRect" presStyleLbl="bgShp" presStyleIdx="0" presStyleCnt="2"/>
      <dgm:spPr/>
    </dgm:pt>
    <dgm:pt modelId="{104C4E25-05FC-4E0E-98D7-95AC1F480288}" type="pres">
      <dgm:prSet presAssocID="{1CD298F5-FA7E-4120-9909-AB92A148246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 tree"/>
        </a:ext>
      </dgm:extLst>
    </dgm:pt>
    <dgm:pt modelId="{62FF332E-7EF7-413F-A4A1-74C825ED0A04}" type="pres">
      <dgm:prSet presAssocID="{1CD298F5-FA7E-4120-9909-AB92A148246D}" presName="spaceRect" presStyleCnt="0"/>
      <dgm:spPr/>
    </dgm:pt>
    <dgm:pt modelId="{5E9B1EC2-1BE1-47CE-A7B8-600406839589}" type="pres">
      <dgm:prSet presAssocID="{1CD298F5-FA7E-4120-9909-AB92A148246D}" presName="parTx" presStyleLbl="revTx" presStyleIdx="0" presStyleCnt="2" custScaleX="113020">
        <dgm:presLayoutVars>
          <dgm:chMax val="0"/>
          <dgm:chPref val="0"/>
        </dgm:presLayoutVars>
      </dgm:prSet>
      <dgm:spPr/>
    </dgm:pt>
    <dgm:pt modelId="{AAAD71D2-2BE3-4BE4-B9A3-AC8AB3676CF2}" type="pres">
      <dgm:prSet presAssocID="{9E71AD31-7A0F-419D-8817-C98C383EC7EE}" presName="sibTrans" presStyleCnt="0"/>
      <dgm:spPr/>
    </dgm:pt>
    <dgm:pt modelId="{6AB829E9-AADA-40D0-B454-1AA0C809F50F}" type="pres">
      <dgm:prSet presAssocID="{8F95614C-5044-4D45-9DF9-D3D7EEE44FEE}" presName="compNode" presStyleCnt="0"/>
      <dgm:spPr/>
    </dgm:pt>
    <dgm:pt modelId="{2460F319-96EF-4B84-B11F-0F89B759EFA1}" type="pres">
      <dgm:prSet presAssocID="{8F95614C-5044-4D45-9DF9-D3D7EEE44FEE}" presName="bgRect" presStyleLbl="bgShp" presStyleIdx="1" presStyleCnt="2"/>
      <dgm:spPr/>
    </dgm:pt>
    <dgm:pt modelId="{348E9C4C-5921-452A-867B-5429C5E38B94}" type="pres">
      <dgm:prSet presAssocID="{8F95614C-5044-4D45-9DF9-D3D7EEE44FE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26E77446-865F-4348-8F03-B0A83B717D68}" type="pres">
      <dgm:prSet presAssocID="{8F95614C-5044-4D45-9DF9-D3D7EEE44FEE}" presName="spaceRect" presStyleCnt="0"/>
      <dgm:spPr/>
    </dgm:pt>
    <dgm:pt modelId="{E622DFA5-596C-4D06-80DD-07A02516AC5B}" type="pres">
      <dgm:prSet presAssocID="{8F95614C-5044-4D45-9DF9-D3D7EEE44FEE}" presName="parTx" presStyleLbl="revTx" presStyleIdx="1" presStyleCnt="2">
        <dgm:presLayoutVars>
          <dgm:chMax val="0"/>
          <dgm:chPref val="0"/>
        </dgm:presLayoutVars>
      </dgm:prSet>
      <dgm:spPr/>
    </dgm:pt>
  </dgm:ptLst>
  <dgm:cxnLst>
    <dgm:cxn modelId="{939A0458-90C7-4931-8B8A-51A0B82B49A0}" srcId="{BA5BB693-82D7-4EB1-B155-028A49F43CF8}" destId="{1CD298F5-FA7E-4120-9909-AB92A148246D}" srcOrd="0" destOrd="0" parTransId="{98FB7B46-043D-4FB5-86C3-472887C23B33}" sibTransId="{9E71AD31-7A0F-419D-8817-C98C383EC7EE}"/>
    <dgm:cxn modelId="{7EB2D673-960A-45B7-8F4E-02C47BE7A443}" type="presOf" srcId="{BA5BB693-82D7-4EB1-B155-028A49F43CF8}" destId="{D4179046-6978-409F-93FC-DA5FF4257768}" srcOrd="0" destOrd="0" presId="urn:microsoft.com/office/officeart/2018/2/layout/IconVerticalSolidList"/>
    <dgm:cxn modelId="{93A690B7-6D68-4A70-9ED8-E6A95A8C1C71}" srcId="{BA5BB693-82D7-4EB1-B155-028A49F43CF8}" destId="{8F95614C-5044-4D45-9DF9-D3D7EEE44FEE}" srcOrd="1" destOrd="0" parTransId="{C2040EAF-CE6C-4CD8-B488-5DFDD37142EB}" sibTransId="{20D1B49D-0A28-41CE-B956-411133D3E175}"/>
    <dgm:cxn modelId="{4A9928B9-C01A-4DE3-BE1E-0BC7B4BE37B5}" type="presOf" srcId="{8F95614C-5044-4D45-9DF9-D3D7EEE44FEE}" destId="{E622DFA5-596C-4D06-80DD-07A02516AC5B}" srcOrd="0" destOrd="0" presId="urn:microsoft.com/office/officeart/2018/2/layout/IconVerticalSolidList"/>
    <dgm:cxn modelId="{B732FBC0-3F53-4A36-8332-E6B6925555A1}" type="presOf" srcId="{1CD298F5-FA7E-4120-9909-AB92A148246D}" destId="{5E9B1EC2-1BE1-47CE-A7B8-600406839589}" srcOrd="0" destOrd="0" presId="urn:microsoft.com/office/officeart/2018/2/layout/IconVerticalSolidList"/>
    <dgm:cxn modelId="{4EDD6523-6B80-4543-AEEC-535CFFD220EB}" type="presParOf" srcId="{D4179046-6978-409F-93FC-DA5FF4257768}" destId="{80FEA9B8-004E-45A4-B355-CACB79180569}" srcOrd="0" destOrd="0" presId="urn:microsoft.com/office/officeart/2018/2/layout/IconVerticalSolidList"/>
    <dgm:cxn modelId="{3869272F-467D-4300-BD69-20D960917E93}" type="presParOf" srcId="{80FEA9B8-004E-45A4-B355-CACB79180569}" destId="{73BB8009-0251-457F-B292-103884783E1F}" srcOrd="0" destOrd="0" presId="urn:microsoft.com/office/officeart/2018/2/layout/IconVerticalSolidList"/>
    <dgm:cxn modelId="{4E877B7D-FECB-4A1D-BDCE-6D9D53527536}" type="presParOf" srcId="{80FEA9B8-004E-45A4-B355-CACB79180569}" destId="{104C4E25-05FC-4E0E-98D7-95AC1F480288}" srcOrd="1" destOrd="0" presId="urn:microsoft.com/office/officeart/2018/2/layout/IconVerticalSolidList"/>
    <dgm:cxn modelId="{C4D5EDC3-4807-49E3-AFF6-71B4D174B5EB}" type="presParOf" srcId="{80FEA9B8-004E-45A4-B355-CACB79180569}" destId="{62FF332E-7EF7-413F-A4A1-74C825ED0A04}" srcOrd="2" destOrd="0" presId="urn:microsoft.com/office/officeart/2018/2/layout/IconVerticalSolidList"/>
    <dgm:cxn modelId="{401CD1A7-F10A-4A86-AC59-94562FCF54B5}" type="presParOf" srcId="{80FEA9B8-004E-45A4-B355-CACB79180569}" destId="{5E9B1EC2-1BE1-47CE-A7B8-600406839589}" srcOrd="3" destOrd="0" presId="urn:microsoft.com/office/officeart/2018/2/layout/IconVerticalSolidList"/>
    <dgm:cxn modelId="{74A09B07-997E-40FB-8B50-B70BEBDED14E}" type="presParOf" srcId="{D4179046-6978-409F-93FC-DA5FF4257768}" destId="{AAAD71D2-2BE3-4BE4-B9A3-AC8AB3676CF2}" srcOrd="1" destOrd="0" presId="urn:microsoft.com/office/officeart/2018/2/layout/IconVerticalSolidList"/>
    <dgm:cxn modelId="{55F04ED3-C73D-4395-B222-ABBD72DBD002}" type="presParOf" srcId="{D4179046-6978-409F-93FC-DA5FF4257768}" destId="{6AB829E9-AADA-40D0-B454-1AA0C809F50F}" srcOrd="2" destOrd="0" presId="urn:microsoft.com/office/officeart/2018/2/layout/IconVerticalSolidList"/>
    <dgm:cxn modelId="{4DD534DF-2182-401D-8F92-3282669944CF}" type="presParOf" srcId="{6AB829E9-AADA-40D0-B454-1AA0C809F50F}" destId="{2460F319-96EF-4B84-B11F-0F89B759EFA1}" srcOrd="0" destOrd="0" presId="urn:microsoft.com/office/officeart/2018/2/layout/IconVerticalSolidList"/>
    <dgm:cxn modelId="{39A26516-E85C-40C6-9162-C76E6B6D99C7}" type="presParOf" srcId="{6AB829E9-AADA-40D0-B454-1AA0C809F50F}" destId="{348E9C4C-5921-452A-867B-5429C5E38B94}" srcOrd="1" destOrd="0" presId="urn:microsoft.com/office/officeart/2018/2/layout/IconVerticalSolidList"/>
    <dgm:cxn modelId="{17C3952D-4A75-453F-9E71-D1643B51E0D8}" type="presParOf" srcId="{6AB829E9-AADA-40D0-B454-1AA0C809F50F}" destId="{26E77446-865F-4348-8F03-B0A83B717D68}" srcOrd="2" destOrd="0" presId="urn:microsoft.com/office/officeart/2018/2/layout/IconVerticalSolidList"/>
    <dgm:cxn modelId="{E88780BC-8B5A-4D7A-9F08-82F64766F0AB}" type="presParOf" srcId="{6AB829E9-AADA-40D0-B454-1AA0C809F50F}" destId="{E622DFA5-596C-4D06-80DD-07A02516AC5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a:t>
          </a:r>
          <a:r>
            <a:rPr lang="es-ES_tradnl" noProof="0" dirty="0"/>
            <a:t>Identificación</a:t>
          </a:r>
          <a:r>
            <a:rPr lang="en-US" dirty="0"/>
            <a:t> de </a:t>
          </a:r>
          <a:r>
            <a:rPr lang="en-US" dirty="0" err="1"/>
            <a:t>peligros</a:t>
          </a:r>
          <a:r>
            <a:rPr lang="en-US" dirty="0"/>
            <a:t> </a:t>
          </a:r>
          <a:r>
            <a:rPr lang="en-US" dirty="0" err="1"/>
            <a:t>en</a:t>
          </a:r>
          <a:r>
            <a:rPr lang="en-US" dirty="0"/>
            <a:t> el area de </a:t>
          </a:r>
          <a:r>
            <a:rPr lang="en-US" dirty="0" err="1"/>
            <a:t>trabajo</a:t>
          </a:r>
          <a:r>
            <a:rPr lang="en-US" dirty="0"/>
            <a:t> / zona de </a:t>
          </a:r>
          <a:r>
            <a:rPr lang="en-US" dirty="0" err="1"/>
            <a:t>caida</a:t>
          </a:r>
          <a:r>
            <a:rPr lang="en-US" dirty="0"/>
            <a:t> </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a:t>
          </a:r>
          <a:r>
            <a:rPr lang="en-US" dirty="0" err="1"/>
            <a:t>Apoyos</a:t>
          </a:r>
          <a:r>
            <a:rPr lang="en-US" dirty="0"/>
            <a:t> y </a:t>
          </a:r>
          <a:r>
            <a:rPr lang="en-US" dirty="0" err="1"/>
            <a:t>Cargas</a:t>
          </a:r>
          <a:r>
            <a:rPr lang="en-US" dirty="0"/>
            <a:t> </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dgm:spPr/>
      <dgm:t>
        <a:bodyPr/>
        <a:lstStyle/>
        <a:p>
          <a:r>
            <a:rPr lang="en-US" dirty="0"/>
            <a:t>3. </a:t>
          </a:r>
          <a:r>
            <a:rPr lang="en-US" dirty="0" err="1"/>
            <a:t>Checar</a:t>
          </a:r>
          <a:r>
            <a:rPr lang="en-US" dirty="0"/>
            <a:t> el </a:t>
          </a:r>
          <a:r>
            <a:rPr lang="en-US" dirty="0" err="1"/>
            <a:t>equipo</a:t>
          </a:r>
          <a:r>
            <a:rPr lang="en-US" dirty="0"/>
            <a:t> </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dgm:spPr/>
      <dgm:t>
        <a:bodyPr/>
        <a:lstStyle/>
        <a:p>
          <a:r>
            <a:rPr lang="en-US" dirty="0"/>
            <a:t>4. Plan de </a:t>
          </a:r>
          <a:r>
            <a:rPr lang="en-US" dirty="0" err="1"/>
            <a:t>corte</a:t>
          </a:r>
          <a:r>
            <a:rPr lang="en-US" dirty="0"/>
            <a:t> y Plan de escape</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dgm:spPr/>
      <dgm:t>
        <a:bodyPr/>
        <a:lstStyle/>
        <a:p>
          <a:r>
            <a:rPr lang="en-US" dirty="0"/>
            <a:t>5. </a:t>
          </a:r>
          <a:r>
            <a:rPr lang="en-US" dirty="0" err="1"/>
            <a:t>Implementaci</a:t>
          </a:r>
          <a:r>
            <a:rPr lang="es-ES_tradnl" noProof="0" dirty="0" err="1"/>
            <a:t>ó</a:t>
          </a:r>
          <a:r>
            <a:rPr lang="en-US" dirty="0"/>
            <a:t>n del plan </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b="1" dirty="0"/>
            <a:t>1. </a:t>
          </a:r>
          <a:r>
            <a:rPr lang="es-ES_tradnl" b="1" noProof="0" dirty="0"/>
            <a:t>Identificación</a:t>
          </a:r>
          <a:r>
            <a:rPr lang="en-US" b="1" dirty="0"/>
            <a:t> de </a:t>
          </a:r>
          <a:r>
            <a:rPr lang="en-US" b="1" dirty="0" err="1"/>
            <a:t>peligros</a:t>
          </a:r>
          <a:r>
            <a:rPr lang="en-US" b="1" dirty="0"/>
            <a:t> </a:t>
          </a:r>
          <a:r>
            <a:rPr lang="en-US" b="1" dirty="0" err="1"/>
            <a:t>en</a:t>
          </a:r>
          <a:r>
            <a:rPr lang="en-US" b="1" dirty="0"/>
            <a:t> el area de </a:t>
          </a:r>
          <a:r>
            <a:rPr lang="en-US" b="1" dirty="0" err="1"/>
            <a:t>trabajo</a:t>
          </a:r>
          <a:r>
            <a:rPr lang="en-US" b="1" dirty="0"/>
            <a:t> / zona de </a:t>
          </a:r>
          <a:r>
            <a:rPr lang="en-US" b="1" dirty="0" err="1"/>
            <a:t>caida</a:t>
          </a:r>
          <a:r>
            <a:rPr lang="en-US" b="1" dirty="0"/>
            <a:t> </a:t>
          </a:r>
        </a:p>
      </dgm:t>
    </dgm:pt>
    <dgm:pt modelId="{5E68A6DB-46C9-2644-861D-598C94FFCCA4}" type="parTrans" cxnId="{FE7C0B04-BE86-7A44-A15F-4E5FC868A4DA}">
      <dgm:prSet/>
      <dgm:spPr/>
      <dgm:t>
        <a:bodyPr/>
        <a:lstStyle/>
        <a:p>
          <a:endParaRPr lang="en-US" b="1"/>
        </a:p>
      </dgm:t>
    </dgm:pt>
    <dgm:pt modelId="{BE724BD1-6986-0E43-B415-D485B4731364}" type="sibTrans" cxnId="{FE7C0B04-BE86-7A44-A15F-4E5FC868A4DA}">
      <dgm:prSet/>
      <dgm:spPr/>
      <dgm:t>
        <a:bodyPr/>
        <a:lstStyle/>
        <a:p>
          <a:endParaRPr lang="en-US" b="1"/>
        </a:p>
      </dgm:t>
    </dgm:pt>
    <dgm:pt modelId="{D636608B-3BEF-1C45-B99F-099EF668D723}">
      <dgm:prSet phldrT="[Text]" custT="1"/>
      <dgm:spPr/>
      <dgm:t>
        <a:bodyPr/>
        <a:lstStyle/>
        <a:p>
          <a:r>
            <a:rPr lang="en-US" sz="3200" b="1" dirty="0"/>
            <a:t>2. </a:t>
          </a:r>
          <a:r>
            <a:rPr lang="en-US" sz="3200" b="1" dirty="0" err="1"/>
            <a:t>Apoyos</a:t>
          </a:r>
          <a:r>
            <a:rPr lang="en-US" sz="3200" b="1" dirty="0"/>
            <a:t> y </a:t>
          </a:r>
          <a:r>
            <a:rPr lang="en-US" sz="3200" b="1" dirty="0" err="1"/>
            <a:t>Cargas</a:t>
          </a:r>
          <a:r>
            <a:rPr lang="en-US" sz="3200" b="1" dirty="0"/>
            <a:t> </a:t>
          </a:r>
        </a:p>
      </dgm:t>
    </dgm:pt>
    <dgm:pt modelId="{D3DA0D2E-9FC8-8748-A887-08E49A2E3039}" type="parTrans" cxnId="{AC42A740-1777-034D-93A1-1FD2475D151B}">
      <dgm:prSet/>
      <dgm:spPr/>
      <dgm:t>
        <a:bodyPr/>
        <a:lstStyle/>
        <a:p>
          <a:endParaRPr lang="en-US" b="1"/>
        </a:p>
      </dgm:t>
    </dgm:pt>
    <dgm:pt modelId="{D74E8B7C-02BA-A34F-A267-340DCC1EB71D}" type="sibTrans" cxnId="{AC42A740-1777-034D-93A1-1FD2475D151B}">
      <dgm:prSet/>
      <dgm:spPr/>
      <dgm:t>
        <a:bodyPr/>
        <a:lstStyle/>
        <a:p>
          <a:endParaRPr lang="en-US" b="1"/>
        </a:p>
      </dgm:t>
    </dgm:pt>
    <dgm:pt modelId="{63F167FA-446E-8949-BE41-0DF132D6E073}">
      <dgm:prSet phldrT="[Text]"/>
      <dgm:spPr/>
      <dgm:t>
        <a:bodyPr/>
        <a:lstStyle/>
        <a:p>
          <a:r>
            <a:rPr lang="en-US" b="1" dirty="0"/>
            <a:t>3. </a:t>
          </a:r>
          <a:r>
            <a:rPr lang="en-US" b="1" dirty="0" err="1"/>
            <a:t>Checar</a:t>
          </a:r>
          <a:r>
            <a:rPr lang="en-US" b="1" dirty="0"/>
            <a:t> el </a:t>
          </a:r>
          <a:r>
            <a:rPr lang="en-US" b="1" dirty="0" err="1"/>
            <a:t>equipo</a:t>
          </a:r>
          <a:r>
            <a:rPr lang="en-US" b="1" dirty="0"/>
            <a:t> </a:t>
          </a:r>
        </a:p>
      </dgm:t>
    </dgm:pt>
    <dgm:pt modelId="{86F1CB56-040B-5248-9809-01D0ED2CEB60}" type="parTrans" cxnId="{335BAF09-F18D-314F-B2E8-E3CD55ACDB05}">
      <dgm:prSet/>
      <dgm:spPr/>
      <dgm:t>
        <a:bodyPr/>
        <a:lstStyle/>
        <a:p>
          <a:endParaRPr lang="en-US" b="1"/>
        </a:p>
      </dgm:t>
    </dgm:pt>
    <dgm:pt modelId="{F2B4DAAE-E218-5549-9D28-F3193307FA1C}" type="sibTrans" cxnId="{335BAF09-F18D-314F-B2E8-E3CD55ACDB05}">
      <dgm:prSet/>
      <dgm:spPr/>
      <dgm:t>
        <a:bodyPr/>
        <a:lstStyle/>
        <a:p>
          <a:endParaRPr lang="en-US" b="1"/>
        </a:p>
      </dgm:t>
    </dgm:pt>
    <dgm:pt modelId="{950CE7DE-64E5-E94C-BBAA-B027CEF1FB81}">
      <dgm:prSet phldrT="[Text]"/>
      <dgm:spPr/>
      <dgm:t>
        <a:bodyPr/>
        <a:lstStyle/>
        <a:p>
          <a:r>
            <a:rPr lang="en-US" b="1" dirty="0"/>
            <a:t>4. Plan de </a:t>
          </a:r>
          <a:r>
            <a:rPr lang="en-US" b="1" dirty="0" err="1"/>
            <a:t>corte</a:t>
          </a:r>
          <a:r>
            <a:rPr lang="en-US" b="1" dirty="0"/>
            <a:t> y Plan de escape</a:t>
          </a:r>
        </a:p>
      </dgm:t>
    </dgm:pt>
    <dgm:pt modelId="{2C23AD7F-ACA6-5944-B044-DF336678B296}" type="parTrans" cxnId="{11F4D33B-2A8F-6E44-8458-8429454DCCE5}">
      <dgm:prSet/>
      <dgm:spPr/>
      <dgm:t>
        <a:bodyPr/>
        <a:lstStyle/>
        <a:p>
          <a:endParaRPr lang="en-US" b="1"/>
        </a:p>
      </dgm:t>
    </dgm:pt>
    <dgm:pt modelId="{7C9672A5-2826-904F-A72C-E8ED5EAD550C}" type="sibTrans" cxnId="{11F4D33B-2A8F-6E44-8458-8429454DCCE5}">
      <dgm:prSet/>
      <dgm:spPr/>
      <dgm:t>
        <a:bodyPr/>
        <a:lstStyle/>
        <a:p>
          <a:endParaRPr lang="en-US" b="1"/>
        </a:p>
      </dgm:t>
    </dgm:pt>
    <dgm:pt modelId="{B9362A18-8952-9648-9939-C0DCF785D702}">
      <dgm:prSet phldrT="[Text]"/>
      <dgm:spPr/>
      <dgm:t>
        <a:bodyPr/>
        <a:lstStyle/>
        <a:p>
          <a:r>
            <a:rPr lang="en-US" b="1" dirty="0"/>
            <a:t>5. </a:t>
          </a:r>
          <a:r>
            <a:rPr lang="en-US" b="1" dirty="0" err="1"/>
            <a:t>Implementacion</a:t>
          </a:r>
          <a:r>
            <a:rPr lang="en-US" b="1" dirty="0"/>
            <a:t> del plan </a:t>
          </a:r>
        </a:p>
      </dgm:t>
    </dgm:pt>
    <dgm:pt modelId="{DB5DBB92-5862-294A-B14B-F39398BBBB1F}" type="parTrans" cxnId="{ACC686D3-ABD0-8248-864F-674EEFA9DBB2}">
      <dgm:prSet/>
      <dgm:spPr/>
      <dgm:t>
        <a:bodyPr/>
        <a:lstStyle/>
        <a:p>
          <a:endParaRPr lang="en-US" b="1"/>
        </a:p>
      </dgm:t>
    </dgm:pt>
    <dgm:pt modelId="{4D32AE41-F955-1348-8298-B31A7871BCB0}" type="sibTrans" cxnId="{ACC686D3-ABD0-8248-864F-674EEFA9DBB2}">
      <dgm:prSet/>
      <dgm:spPr/>
      <dgm:t>
        <a:bodyPr/>
        <a:lstStyle/>
        <a:p>
          <a:endParaRPr lang="en-US" b="1"/>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custScaleX="129798" custScaleY="154286" custRadScaleRad="96302" custRadScaleInc="11021">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b="1" dirty="0"/>
            <a:t>1. </a:t>
          </a:r>
          <a:r>
            <a:rPr lang="es-ES_tradnl" b="1" noProof="0" dirty="0"/>
            <a:t>Identificación</a:t>
          </a:r>
          <a:r>
            <a:rPr lang="en-US" b="1" dirty="0"/>
            <a:t> de </a:t>
          </a:r>
          <a:r>
            <a:rPr lang="en-US" b="1" dirty="0" err="1"/>
            <a:t>peligros</a:t>
          </a:r>
          <a:r>
            <a:rPr lang="en-US" b="1" dirty="0"/>
            <a:t> </a:t>
          </a:r>
          <a:r>
            <a:rPr lang="en-US" b="1" dirty="0" err="1"/>
            <a:t>en</a:t>
          </a:r>
          <a:r>
            <a:rPr lang="en-US" b="1" dirty="0"/>
            <a:t> el area de </a:t>
          </a:r>
          <a:r>
            <a:rPr lang="en-US" b="1" dirty="0" err="1"/>
            <a:t>trabajo</a:t>
          </a:r>
          <a:r>
            <a:rPr lang="en-US" b="1" dirty="0"/>
            <a:t> / zona de </a:t>
          </a:r>
          <a:r>
            <a:rPr lang="en-US" b="1" dirty="0" err="1"/>
            <a:t>caida</a:t>
          </a:r>
          <a:r>
            <a:rPr lang="en-US" b="1" dirty="0"/>
            <a:t> </a:t>
          </a:r>
        </a:p>
      </dgm:t>
    </dgm:pt>
    <dgm:pt modelId="{5E68A6DB-46C9-2644-861D-598C94FFCCA4}" type="parTrans" cxnId="{FE7C0B04-BE86-7A44-A15F-4E5FC868A4DA}">
      <dgm:prSet/>
      <dgm:spPr/>
      <dgm:t>
        <a:bodyPr/>
        <a:lstStyle/>
        <a:p>
          <a:endParaRPr lang="en-US" b="1"/>
        </a:p>
      </dgm:t>
    </dgm:pt>
    <dgm:pt modelId="{BE724BD1-6986-0E43-B415-D485B4731364}" type="sibTrans" cxnId="{FE7C0B04-BE86-7A44-A15F-4E5FC868A4DA}">
      <dgm:prSet/>
      <dgm:spPr/>
      <dgm:t>
        <a:bodyPr/>
        <a:lstStyle/>
        <a:p>
          <a:endParaRPr lang="en-US" b="1"/>
        </a:p>
      </dgm:t>
    </dgm:pt>
    <dgm:pt modelId="{D636608B-3BEF-1C45-B99F-099EF668D723}">
      <dgm:prSet phldrT="[Text]" custT="1"/>
      <dgm:spPr/>
      <dgm:t>
        <a:bodyPr/>
        <a:lstStyle/>
        <a:p>
          <a:r>
            <a:rPr lang="en-US" sz="3200" b="1" dirty="0"/>
            <a:t>2. </a:t>
          </a:r>
          <a:r>
            <a:rPr lang="en-US" sz="3200" b="1" dirty="0" err="1"/>
            <a:t>Apoyos</a:t>
          </a:r>
          <a:r>
            <a:rPr lang="en-US" sz="3200" b="1" dirty="0"/>
            <a:t> y </a:t>
          </a:r>
          <a:r>
            <a:rPr lang="en-US" sz="3200" b="1" dirty="0" err="1"/>
            <a:t>Cargas</a:t>
          </a:r>
          <a:r>
            <a:rPr lang="en-US" sz="3200" b="1" dirty="0"/>
            <a:t> </a:t>
          </a:r>
        </a:p>
      </dgm:t>
    </dgm:pt>
    <dgm:pt modelId="{D3DA0D2E-9FC8-8748-A887-08E49A2E3039}" type="parTrans" cxnId="{AC42A740-1777-034D-93A1-1FD2475D151B}">
      <dgm:prSet/>
      <dgm:spPr/>
      <dgm:t>
        <a:bodyPr/>
        <a:lstStyle/>
        <a:p>
          <a:endParaRPr lang="en-US" b="1"/>
        </a:p>
      </dgm:t>
    </dgm:pt>
    <dgm:pt modelId="{D74E8B7C-02BA-A34F-A267-340DCC1EB71D}" type="sibTrans" cxnId="{AC42A740-1777-034D-93A1-1FD2475D151B}">
      <dgm:prSet/>
      <dgm:spPr/>
      <dgm:t>
        <a:bodyPr/>
        <a:lstStyle/>
        <a:p>
          <a:endParaRPr lang="en-US" b="1"/>
        </a:p>
      </dgm:t>
    </dgm:pt>
    <dgm:pt modelId="{63F167FA-446E-8949-BE41-0DF132D6E073}">
      <dgm:prSet phldrT="[Text]"/>
      <dgm:spPr/>
      <dgm:t>
        <a:bodyPr/>
        <a:lstStyle/>
        <a:p>
          <a:r>
            <a:rPr lang="en-US" b="1" dirty="0"/>
            <a:t>3. </a:t>
          </a:r>
          <a:r>
            <a:rPr lang="en-US" b="1" dirty="0" err="1"/>
            <a:t>Checar</a:t>
          </a:r>
          <a:r>
            <a:rPr lang="en-US" b="1" dirty="0"/>
            <a:t> el </a:t>
          </a:r>
          <a:r>
            <a:rPr lang="en-US" b="1" dirty="0" err="1"/>
            <a:t>equipo</a:t>
          </a:r>
          <a:r>
            <a:rPr lang="en-US" b="1" dirty="0"/>
            <a:t> </a:t>
          </a:r>
        </a:p>
      </dgm:t>
    </dgm:pt>
    <dgm:pt modelId="{86F1CB56-040B-5248-9809-01D0ED2CEB60}" type="parTrans" cxnId="{335BAF09-F18D-314F-B2E8-E3CD55ACDB05}">
      <dgm:prSet/>
      <dgm:spPr/>
      <dgm:t>
        <a:bodyPr/>
        <a:lstStyle/>
        <a:p>
          <a:endParaRPr lang="en-US" b="1"/>
        </a:p>
      </dgm:t>
    </dgm:pt>
    <dgm:pt modelId="{F2B4DAAE-E218-5549-9D28-F3193307FA1C}" type="sibTrans" cxnId="{335BAF09-F18D-314F-B2E8-E3CD55ACDB05}">
      <dgm:prSet/>
      <dgm:spPr/>
      <dgm:t>
        <a:bodyPr/>
        <a:lstStyle/>
        <a:p>
          <a:endParaRPr lang="en-US" b="1"/>
        </a:p>
      </dgm:t>
    </dgm:pt>
    <dgm:pt modelId="{950CE7DE-64E5-E94C-BBAA-B027CEF1FB81}">
      <dgm:prSet phldrT="[Text]"/>
      <dgm:spPr/>
      <dgm:t>
        <a:bodyPr/>
        <a:lstStyle/>
        <a:p>
          <a:r>
            <a:rPr lang="en-US" b="1" dirty="0"/>
            <a:t>4. Plan de </a:t>
          </a:r>
          <a:r>
            <a:rPr lang="en-US" b="1" dirty="0" err="1"/>
            <a:t>corte</a:t>
          </a:r>
          <a:r>
            <a:rPr lang="en-US" b="1" dirty="0"/>
            <a:t> y Plan de escape</a:t>
          </a:r>
        </a:p>
      </dgm:t>
    </dgm:pt>
    <dgm:pt modelId="{2C23AD7F-ACA6-5944-B044-DF336678B296}" type="parTrans" cxnId="{11F4D33B-2A8F-6E44-8458-8429454DCCE5}">
      <dgm:prSet/>
      <dgm:spPr/>
      <dgm:t>
        <a:bodyPr/>
        <a:lstStyle/>
        <a:p>
          <a:endParaRPr lang="en-US" b="1"/>
        </a:p>
      </dgm:t>
    </dgm:pt>
    <dgm:pt modelId="{7C9672A5-2826-904F-A72C-E8ED5EAD550C}" type="sibTrans" cxnId="{11F4D33B-2A8F-6E44-8458-8429454DCCE5}">
      <dgm:prSet/>
      <dgm:spPr/>
      <dgm:t>
        <a:bodyPr/>
        <a:lstStyle/>
        <a:p>
          <a:endParaRPr lang="en-US" b="1"/>
        </a:p>
      </dgm:t>
    </dgm:pt>
    <dgm:pt modelId="{B9362A18-8952-9648-9939-C0DCF785D702}">
      <dgm:prSet phldrT="[Text]"/>
      <dgm:spPr/>
      <dgm:t>
        <a:bodyPr/>
        <a:lstStyle/>
        <a:p>
          <a:r>
            <a:rPr lang="en-US" b="1" dirty="0"/>
            <a:t>5. </a:t>
          </a:r>
          <a:r>
            <a:rPr lang="en-US" b="1" dirty="0" err="1"/>
            <a:t>Implementaci</a:t>
          </a:r>
          <a:r>
            <a:rPr lang="es-ES_tradnl" b="1" noProof="0" dirty="0" err="1"/>
            <a:t>ó</a:t>
          </a:r>
          <a:r>
            <a:rPr lang="en-US" b="1" dirty="0"/>
            <a:t>n del plan </a:t>
          </a:r>
        </a:p>
      </dgm:t>
    </dgm:pt>
    <dgm:pt modelId="{DB5DBB92-5862-294A-B14B-F39398BBBB1F}" type="parTrans" cxnId="{ACC686D3-ABD0-8248-864F-674EEFA9DBB2}">
      <dgm:prSet/>
      <dgm:spPr/>
      <dgm:t>
        <a:bodyPr/>
        <a:lstStyle/>
        <a:p>
          <a:endParaRPr lang="en-US" b="1"/>
        </a:p>
      </dgm:t>
    </dgm:pt>
    <dgm:pt modelId="{4D32AE41-F955-1348-8298-B31A7871BCB0}" type="sibTrans" cxnId="{ACC686D3-ABD0-8248-864F-674EEFA9DBB2}">
      <dgm:prSet/>
      <dgm:spPr/>
      <dgm:t>
        <a:bodyPr/>
        <a:lstStyle/>
        <a:p>
          <a:endParaRPr lang="en-US" b="1"/>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custScaleX="129798" custScaleY="154286" custRadScaleRad="96302" custRadScaleInc="11021">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b="1" dirty="0"/>
            <a:t>1. </a:t>
          </a:r>
          <a:r>
            <a:rPr lang="es-ES_tradnl" b="1" noProof="0" dirty="0"/>
            <a:t>Identificación</a:t>
          </a:r>
          <a:r>
            <a:rPr lang="en-US" b="1" dirty="0"/>
            <a:t> de </a:t>
          </a:r>
          <a:r>
            <a:rPr lang="en-US" b="1" dirty="0" err="1"/>
            <a:t>peligros</a:t>
          </a:r>
          <a:r>
            <a:rPr lang="en-US" b="1" dirty="0"/>
            <a:t> </a:t>
          </a:r>
          <a:r>
            <a:rPr lang="en-US" b="1" dirty="0" err="1"/>
            <a:t>en</a:t>
          </a:r>
          <a:r>
            <a:rPr lang="en-US" b="1" dirty="0"/>
            <a:t> el area de </a:t>
          </a:r>
          <a:r>
            <a:rPr lang="en-US" b="1" dirty="0" err="1"/>
            <a:t>trabajo</a:t>
          </a:r>
          <a:r>
            <a:rPr lang="en-US" b="1" dirty="0"/>
            <a:t> / zona de </a:t>
          </a:r>
          <a:r>
            <a:rPr lang="en-US" b="1" dirty="0" err="1"/>
            <a:t>caida</a:t>
          </a:r>
          <a:r>
            <a:rPr lang="en-US" b="1" dirty="0"/>
            <a:t> </a:t>
          </a:r>
        </a:p>
      </dgm:t>
    </dgm:pt>
    <dgm:pt modelId="{5E68A6DB-46C9-2644-861D-598C94FFCCA4}" type="parTrans" cxnId="{FE7C0B04-BE86-7A44-A15F-4E5FC868A4DA}">
      <dgm:prSet/>
      <dgm:spPr/>
      <dgm:t>
        <a:bodyPr/>
        <a:lstStyle/>
        <a:p>
          <a:endParaRPr lang="en-US" b="1"/>
        </a:p>
      </dgm:t>
    </dgm:pt>
    <dgm:pt modelId="{BE724BD1-6986-0E43-B415-D485B4731364}" type="sibTrans" cxnId="{FE7C0B04-BE86-7A44-A15F-4E5FC868A4DA}">
      <dgm:prSet/>
      <dgm:spPr/>
      <dgm:t>
        <a:bodyPr/>
        <a:lstStyle/>
        <a:p>
          <a:endParaRPr lang="en-US" b="1"/>
        </a:p>
      </dgm:t>
    </dgm:pt>
    <dgm:pt modelId="{D636608B-3BEF-1C45-B99F-099EF668D723}">
      <dgm:prSet phldrT="[Text]" custT="1"/>
      <dgm:spPr/>
      <dgm:t>
        <a:bodyPr/>
        <a:lstStyle/>
        <a:p>
          <a:r>
            <a:rPr lang="en-US" sz="2800" b="1" dirty="0"/>
            <a:t>2. </a:t>
          </a:r>
          <a:r>
            <a:rPr lang="en-US" sz="2800" b="1" dirty="0" err="1"/>
            <a:t>Apoyos</a:t>
          </a:r>
          <a:r>
            <a:rPr lang="en-US" sz="2800" b="1" dirty="0"/>
            <a:t> y </a:t>
          </a:r>
          <a:r>
            <a:rPr lang="en-US" sz="2800" b="1" dirty="0" err="1"/>
            <a:t>Cargas</a:t>
          </a:r>
          <a:r>
            <a:rPr lang="en-US" sz="2800" b="1" dirty="0"/>
            <a:t> </a:t>
          </a:r>
        </a:p>
      </dgm:t>
    </dgm:pt>
    <dgm:pt modelId="{D3DA0D2E-9FC8-8748-A887-08E49A2E3039}" type="parTrans" cxnId="{AC42A740-1777-034D-93A1-1FD2475D151B}">
      <dgm:prSet/>
      <dgm:spPr/>
      <dgm:t>
        <a:bodyPr/>
        <a:lstStyle/>
        <a:p>
          <a:endParaRPr lang="en-US" b="1"/>
        </a:p>
      </dgm:t>
    </dgm:pt>
    <dgm:pt modelId="{D74E8B7C-02BA-A34F-A267-340DCC1EB71D}" type="sibTrans" cxnId="{AC42A740-1777-034D-93A1-1FD2475D151B}">
      <dgm:prSet/>
      <dgm:spPr/>
      <dgm:t>
        <a:bodyPr/>
        <a:lstStyle/>
        <a:p>
          <a:endParaRPr lang="en-US" b="1"/>
        </a:p>
      </dgm:t>
    </dgm:pt>
    <dgm:pt modelId="{63F167FA-446E-8949-BE41-0DF132D6E073}">
      <dgm:prSet phldrT="[Text]"/>
      <dgm:spPr/>
      <dgm:t>
        <a:bodyPr/>
        <a:lstStyle/>
        <a:p>
          <a:r>
            <a:rPr lang="en-US" b="1" dirty="0"/>
            <a:t>3. </a:t>
          </a:r>
          <a:r>
            <a:rPr lang="en-US" b="1" dirty="0" err="1"/>
            <a:t>Checar</a:t>
          </a:r>
          <a:r>
            <a:rPr lang="en-US" b="1" dirty="0"/>
            <a:t> el </a:t>
          </a:r>
          <a:r>
            <a:rPr lang="en-US" b="1" dirty="0" err="1"/>
            <a:t>equipo</a:t>
          </a:r>
          <a:r>
            <a:rPr lang="en-US" b="1" dirty="0"/>
            <a:t> </a:t>
          </a:r>
        </a:p>
      </dgm:t>
    </dgm:pt>
    <dgm:pt modelId="{86F1CB56-040B-5248-9809-01D0ED2CEB60}" type="parTrans" cxnId="{335BAF09-F18D-314F-B2E8-E3CD55ACDB05}">
      <dgm:prSet/>
      <dgm:spPr/>
      <dgm:t>
        <a:bodyPr/>
        <a:lstStyle/>
        <a:p>
          <a:endParaRPr lang="en-US" b="1"/>
        </a:p>
      </dgm:t>
    </dgm:pt>
    <dgm:pt modelId="{F2B4DAAE-E218-5549-9D28-F3193307FA1C}" type="sibTrans" cxnId="{335BAF09-F18D-314F-B2E8-E3CD55ACDB05}">
      <dgm:prSet/>
      <dgm:spPr/>
      <dgm:t>
        <a:bodyPr/>
        <a:lstStyle/>
        <a:p>
          <a:endParaRPr lang="en-US" b="1"/>
        </a:p>
      </dgm:t>
    </dgm:pt>
    <dgm:pt modelId="{950CE7DE-64E5-E94C-BBAA-B027CEF1FB81}">
      <dgm:prSet phldrT="[Text]"/>
      <dgm:spPr/>
      <dgm:t>
        <a:bodyPr/>
        <a:lstStyle/>
        <a:p>
          <a:r>
            <a:rPr lang="en-US" b="1" dirty="0"/>
            <a:t>4. Plan de </a:t>
          </a:r>
          <a:r>
            <a:rPr lang="en-US" b="1" dirty="0" err="1"/>
            <a:t>corte</a:t>
          </a:r>
          <a:r>
            <a:rPr lang="en-US" b="1" dirty="0"/>
            <a:t> y Plan de escape</a:t>
          </a:r>
        </a:p>
      </dgm:t>
    </dgm:pt>
    <dgm:pt modelId="{2C23AD7F-ACA6-5944-B044-DF336678B296}" type="parTrans" cxnId="{11F4D33B-2A8F-6E44-8458-8429454DCCE5}">
      <dgm:prSet/>
      <dgm:spPr/>
      <dgm:t>
        <a:bodyPr/>
        <a:lstStyle/>
        <a:p>
          <a:endParaRPr lang="en-US" b="1"/>
        </a:p>
      </dgm:t>
    </dgm:pt>
    <dgm:pt modelId="{7C9672A5-2826-904F-A72C-E8ED5EAD550C}" type="sibTrans" cxnId="{11F4D33B-2A8F-6E44-8458-8429454DCCE5}">
      <dgm:prSet/>
      <dgm:spPr/>
      <dgm:t>
        <a:bodyPr/>
        <a:lstStyle/>
        <a:p>
          <a:endParaRPr lang="en-US" b="1"/>
        </a:p>
      </dgm:t>
    </dgm:pt>
    <dgm:pt modelId="{B9362A18-8952-9648-9939-C0DCF785D702}">
      <dgm:prSet phldrT="[Text]"/>
      <dgm:spPr/>
      <dgm:t>
        <a:bodyPr/>
        <a:lstStyle/>
        <a:p>
          <a:r>
            <a:rPr lang="en-US" b="1" dirty="0"/>
            <a:t>5. </a:t>
          </a:r>
          <a:r>
            <a:rPr lang="en-US" b="1" dirty="0" err="1"/>
            <a:t>Implementacion</a:t>
          </a:r>
          <a:r>
            <a:rPr lang="en-US" b="1" dirty="0"/>
            <a:t> del plan </a:t>
          </a:r>
        </a:p>
      </dgm:t>
    </dgm:pt>
    <dgm:pt modelId="{DB5DBB92-5862-294A-B14B-F39398BBBB1F}" type="parTrans" cxnId="{ACC686D3-ABD0-8248-864F-674EEFA9DBB2}">
      <dgm:prSet/>
      <dgm:spPr/>
      <dgm:t>
        <a:bodyPr/>
        <a:lstStyle/>
        <a:p>
          <a:endParaRPr lang="en-US" b="1"/>
        </a:p>
      </dgm:t>
    </dgm:pt>
    <dgm:pt modelId="{4D32AE41-F955-1348-8298-B31A7871BCB0}" type="sibTrans" cxnId="{ACC686D3-ABD0-8248-864F-674EEFA9DBB2}">
      <dgm:prSet/>
      <dgm:spPr/>
      <dgm:t>
        <a:bodyPr/>
        <a:lstStyle/>
        <a:p>
          <a:endParaRPr lang="en-US" b="1"/>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custRadScaleRad="96904">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custScaleX="129798" custScaleY="154286" custRadScaleRad="96302" custRadScaleInc="11021">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a:t>
          </a:r>
          <a:r>
            <a:rPr lang="es-ES_tradnl" noProof="0" dirty="0"/>
            <a:t>Identificación</a:t>
          </a:r>
          <a:r>
            <a:rPr lang="en-US" dirty="0"/>
            <a:t> de </a:t>
          </a:r>
          <a:r>
            <a:rPr lang="en-US" dirty="0" err="1"/>
            <a:t>peligros</a:t>
          </a:r>
          <a:r>
            <a:rPr lang="en-US" dirty="0"/>
            <a:t> </a:t>
          </a:r>
          <a:r>
            <a:rPr lang="en-US" dirty="0" err="1"/>
            <a:t>en</a:t>
          </a:r>
          <a:r>
            <a:rPr lang="en-US" dirty="0"/>
            <a:t> el area de </a:t>
          </a:r>
          <a:r>
            <a:rPr lang="en-US" dirty="0" err="1"/>
            <a:t>trabajo</a:t>
          </a:r>
          <a:r>
            <a:rPr lang="en-US" dirty="0"/>
            <a:t> / zona de </a:t>
          </a:r>
          <a:r>
            <a:rPr lang="en-US" dirty="0" err="1"/>
            <a:t>caida</a:t>
          </a:r>
          <a:r>
            <a:rPr lang="en-US" dirty="0"/>
            <a:t> </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a:t>
          </a:r>
          <a:r>
            <a:rPr lang="en-US" dirty="0" err="1"/>
            <a:t>Apoyos</a:t>
          </a:r>
          <a:r>
            <a:rPr lang="en-US" dirty="0"/>
            <a:t> y </a:t>
          </a:r>
          <a:r>
            <a:rPr lang="en-US" dirty="0" err="1"/>
            <a:t>Cargas</a:t>
          </a:r>
          <a:r>
            <a:rPr lang="en-US" dirty="0"/>
            <a:t> </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custT="1"/>
      <dgm:spPr/>
      <dgm:t>
        <a:bodyPr/>
        <a:lstStyle/>
        <a:p>
          <a:r>
            <a:rPr lang="en-US" sz="2800" dirty="0"/>
            <a:t>3. </a:t>
          </a:r>
          <a:r>
            <a:rPr lang="en-US" sz="2800" dirty="0" err="1"/>
            <a:t>Checar</a:t>
          </a:r>
          <a:r>
            <a:rPr lang="en-US" sz="2800" dirty="0"/>
            <a:t> el </a:t>
          </a:r>
          <a:r>
            <a:rPr lang="en-US" sz="2800" dirty="0" err="1"/>
            <a:t>equipo</a:t>
          </a:r>
          <a:r>
            <a:rPr lang="en-US" sz="2800" dirty="0"/>
            <a:t> </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dgm:spPr/>
      <dgm:t>
        <a:bodyPr/>
        <a:lstStyle/>
        <a:p>
          <a:r>
            <a:rPr lang="en-US" dirty="0"/>
            <a:t>4. Plan de </a:t>
          </a:r>
          <a:r>
            <a:rPr lang="en-US" dirty="0" err="1"/>
            <a:t>corte</a:t>
          </a:r>
          <a:r>
            <a:rPr lang="en-US" dirty="0"/>
            <a:t> y Plan de escape</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dgm:spPr/>
      <dgm:t>
        <a:bodyPr/>
        <a:lstStyle/>
        <a:p>
          <a:r>
            <a:rPr lang="en-US" dirty="0"/>
            <a:t>5. </a:t>
          </a:r>
          <a:r>
            <a:rPr lang="en-US" dirty="0" err="1"/>
            <a:t>Implementacion</a:t>
          </a:r>
          <a:r>
            <a:rPr lang="en-US" dirty="0"/>
            <a:t> del plan </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custScaleX="139188" custScaleY="157621" custRadScaleRad="114200" custRadScaleInc="-30936">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a:t>
          </a:r>
          <a:r>
            <a:rPr lang="es-ES_tradnl" noProof="0" dirty="0"/>
            <a:t>Identificación</a:t>
          </a:r>
          <a:r>
            <a:rPr lang="en-US" dirty="0"/>
            <a:t> de </a:t>
          </a:r>
          <a:r>
            <a:rPr lang="en-US" dirty="0" err="1"/>
            <a:t>peligros</a:t>
          </a:r>
          <a:r>
            <a:rPr lang="en-US" dirty="0"/>
            <a:t> </a:t>
          </a:r>
          <a:r>
            <a:rPr lang="en-US" dirty="0" err="1"/>
            <a:t>en</a:t>
          </a:r>
          <a:r>
            <a:rPr lang="en-US" dirty="0"/>
            <a:t> el area de </a:t>
          </a:r>
          <a:r>
            <a:rPr lang="en-US" dirty="0" err="1"/>
            <a:t>trabajo</a:t>
          </a:r>
          <a:r>
            <a:rPr lang="en-US" dirty="0"/>
            <a:t> / zona de </a:t>
          </a:r>
          <a:r>
            <a:rPr lang="en-US" dirty="0" err="1"/>
            <a:t>caida</a:t>
          </a:r>
          <a:r>
            <a:rPr lang="en-US" dirty="0"/>
            <a:t> </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a:t>
          </a:r>
          <a:r>
            <a:rPr lang="en-US" dirty="0" err="1"/>
            <a:t>Apoyos</a:t>
          </a:r>
          <a:r>
            <a:rPr lang="en-US" dirty="0"/>
            <a:t> y </a:t>
          </a:r>
          <a:r>
            <a:rPr lang="en-US" dirty="0" err="1"/>
            <a:t>Cargas</a:t>
          </a:r>
          <a:r>
            <a:rPr lang="en-US" dirty="0"/>
            <a:t> </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dgm:spPr/>
      <dgm:t>
        <a:bodyPr/>
        <a:lstStyle/>
        <a:p>
          <a:r>
            <a:rPr lang="en-US" dirty="0"/>
            <a:t>3. </a:t>
          </a:r>
          <a:r>
            <a:rPr lang="en-US" dirty="0" err="1"/>
            <a:t>Checar</a:t>
          </a:r>
          <a:r>
            <a:rPr lang="en-US" dirty="0"/>
            <a:t> el </a:t>
          </a:r>
          <a:r>
            <a:rPr lang="en-US" dirty="0" err="1"/>
            <a:t>equipo</a:t>
          </a:r>
          <a:r>
            <a:rPr lang="en-US" dirty="0"/>
            <a:t> </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custT="1"/>
      <dgm:spPr/>
      <dgm:t>
        <a:bodyPr/>
        <a:lstStyle/>
        <a:p>
          <a:r>
            <a:rPr lang="en-US" sz="2400" b="1" dirty="0"/>
            <a:t>4. Plan de </a:t>
          </a:r>
          <a:r>
            <a:rPr lang="en-US" sz="2400" b="1" dirty="0" err="1"/>
            <a:t>corte</a:t>
          </a:r>
          <a:r>
            <a:rPr lang="en-US" sz="2400" b="1" dirty="0"/>
            <a:t> y Plan de escape</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dgm:spPr/>
      <dgm:t>
        <a:bodyPr/>
        <a:lstStyle/>
        <a:p>
          <a:r>
            <a:rPr lang="en-US" dirty="0"/>
            <a:t>5. </a:t>
          </a:r>
          <a:r>
            <a:rPr lang="en-US" dirty="0" err="1"/>
            <a:t>Implementaci</a:t>
          </a:r>
          <a:r>
            <a:rPr lang="es-ES_tradnl" noProof="0" dirty="0" err="1"/>
            <a:t>ó</a:t>
          </a:r>
          <a:r>
            <a:rPr lang="en-US" dirty="0"/>
            <a:t>n del plan </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custScaleX="124643" custScaleY="188080" custRadScaleRad="112616" custRadScaleInc="23970">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a:t>
          </a:r>
          <a:r>
            <a:rPr lang="en-US" dirty="0" err="1"/>
            <a:t>Identificacion</a:t>
          </a:r>
          <a:r>
            <a:rPr lang="en-US" dirty="0"/>
            <a:t> de </a:t>
          </a:r>
          <a:r>
            <a:rPr lang="en-US" dirty="0" err="1"/>
            <a:t>peligros</a:t>
          </a:r>
          <a:r>
            <a:rPr lang="en-US" dirty="0"/>
            <a:t> </a:t>
          </a:r>
          <a:r>
            <a:rPr lang="en-US" dirty="0" err="1"/>
            <a:t>en</a:t>
          </a:r>
          <a:r>
            <a:rPr lang="en-US" dirty="0"/>
            <a:t> el area de </a:t>
          </a:r>
          <a:r>
            <a:rPr lang="en-US" dirty="0" err="1"/>
            <a:t>trabajo</a:t>
          </a:r>
          <a:r>
            <a:rPr lang="en-US" dirty="0"/>
            <a:t> / zona de </a:t>
          </a:r>
          <a:r>
            <a:rPr lang="en-US" dirty="0" err="1"/>
            <a:t>caida</a:t>
          </a:r>
          <a:r>
            <a:rPr lang="en-US" dirty="0"/>
            <a:t> </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a:t>
          </a:r>
          <a:r>
            <a:rPr lang="en-US" dirty="0" err="1"/>
            <a:t>Apoyos</a:t>
          </a:r>
          <a:r>
            <a:rPr lang="en-US" dirty="0"/>
            <a:t> y </a:t>
          </a:r>
          <a:r>
            <a:rPr lang="en-US" dirty="0" err="1"/>
            <a:t>Cargas</a:t>
          </a:r>
          <a:r>
            <a:rPr lang="en-US" dirty="0"/>
            <a:t> </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dgm:spPr/>
      <dgm:t>
        <a:bodyPr/>
        <a:lstStyle/>
        <a:p>
          <a:r>
            <a:rPr lang="en-US" dirty="0"/>
            <a:t>3. </a:t>
          </a:r>
          <a:r>
            <a:rPr lang="en-US" dirty="0" err="1"/>
            <a:t>Checar</a:t>
          </a:r>
          <a:r>
            <a:rPr lang="en-US" dirty="0"/>
            <a:t> el </a:t>
          </a:r>
          <a:r>
            <a:rPr lang="en-US" dirty="0" err="1"/>
            <a:t>equipo</a:t>
          </a:r>
          <a:r>
            <a:rPr lang="en-US" dirty="0"/>
            <a:t> </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dgm:spPr/>
      <dgm:t>
        <a:bodyPr/>
        <a:lstStyle/>
        <a:p>
          <a:r>
            <a:rPr lang="en-US" dirty="0"/>
            <a:t>4. Plan de </a:t>
          </a:r>
          <a:r>
            <a:rPr lang="en-US" dirty="0" err="1"/>
            <a:t>corte</a:t>
          </a:r>
          <a:r>
            <a:rPr lang="en-US" dirty="0"/>
            <a:t> y Plan de escape</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dgm:spPr/>
      <dgm:t>
        <a:bodyPr/>
        <a:lstStyle/>
        <a:p>
          <a:r>
            <a:rPr lang="en-US" dirty="0"/>
            <a:t>5. </a:t>
          </a:r>
          <a:r>
            <a:rPr lang="en-US" dirty="0" err="1"/>
            <a:t>Implementacion</a:t>
          </a:r>
          <a:r>
            <a:rPr lang="en-US" dirty="0"/>
            <a:t> del plan </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a:t>
          </a:r>
          <a:r>
            <a:rPr lang="en-US" dirty="0" err="1"/>
            <a:t>Identificacion</a:t>
          </a:r>
          <a:r>
            <a:rPr lang="en-US" dirty="0"/>
            <a:t> de </a:t>
          </a:r>
          <a:r>
            <a:rPr lang="en-US" dirty="0" err="1"/>
            <a:t>peligros</a:t>
          </a:r>
          <a:r>
            <a:rPr lang="en-US" dirty="0"/>
            <a:t> </a:t>
          </a:r>
          <a:r>
            <a:rPr lang="en-US" dirty="0" err="1"/>
            <a:t>en</a:t>
          </a:r>
          <a:r>
            <a:rPr lang="en-US" dirty="0"/>
            <a:t> el area de </a:t>
          </a:r>
          <a:r>
            <a:rPr lang="en-US" dirty="0" err="1"/>
            <a:t>trabajo</a:t>
          </a:r>
          <a:r>
            <a:rPr lang="en-US" dirty="0"/>
            <a:t> / zona de </a:t>
          </a:r>
          <a:r>
            <a:rPr lang="en-US" dirty="0" err="1"/>
            <a:t>caida</a:t>
          </a:r>
          <a:r>
            <a:rPr lang="en-US" dirty="0"/>
            <a:t> </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a:t>
          </a:r>
          <a:r>
            <a:rPr lang="en-US" dirty="0" err="1"/>
            <a:t>Apoyos</a:t>
          </a:r>
          <a:r>
            <a:rPr lang="en-US" dirty="0"/>
            <a:t> y </a:t>
          </a:r>
          <a:r>
            <a:rPr lang="en-US" dirty="0" err="1"/>
            <a:t>Cargas</a:t>
          </a:r>
          <a:r>
            <a:rPr lang="en-US" dirty="0"/>
            <a:t> </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dgm:spPr/>
      <dgm:t>
        <a:bodyPr/>
        <a:lstStyle/>
        <a:p>
          <a:r>
            <a:rPr lang="en-US" dirty="0"/>
            <a:t>3. </a:t>
          </a:r>
          <a:r>
            <a:rPr lang="en-US" dirty="0" err="1"/>
            <a:t>Checar</a:t>
          </a:r>
          <a:r>
            <a:rPr lang="en-US" dirty="0"/>
            <a:t> el </a:t>
          </a:r>
          <a:r>
            <a:rPr lang="en-US" dirty="0" err="1"/>
            <a:t>equipo</a:t>
          </a:r>
          <a:r>
            <a:rPr lang="en-US" dirty="0"/>
            <a:t> </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dgm:spPr/>
      <dgm:t>
        <a:bodyPr/>
        <a:lstStyle/>
        <a:p>
          <a:r>
            <a:rPr lang="en-US" dirty="0"/>
            <a:t>4. Plan de </a:t>
          </a:r>
          <a:r>
            <a:rPr lang="en-US" dirty="0" err="1"/>
            <a:t>corte</a:t>
          </a:r>
          <a:r>
            <a:rPr lang="en-US" dirty="0"/>
            <a:t> y Plan de escape</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dgm:spPr/>
      <dgm:t>
        <a:bodyPr/>
        <a:lstStyle/>
        <a:p>
          <a:r>
            <a:rPr lang="en-US" dirty="0"/>
            <a:t>5. </a:t>
          </a:r>
          <a:r>
            <a:rPr lang="en-US" dirty="0" err="1"/>
            <a:t>Implementacion</a:t>
          </a:r>
          <a:r>
            <a:rPr lang="en-US" dirty="0"/>
            <a:t> del plan </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FB2DF-A33E-D943-B6E6-66A70679FEDD}">
      <dsp:nvSpPr>
        <dsp:cNvPr id="0" name=""/>
        <dsp:cNvSpPr/>
      </dsp:nvSpPr>
      <dsp:spPr>
        <a:xfrm>
          <a:off x="0" y="3552166"/>
          <a:ext cx="6513603" cy="23306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s-ES_tradnl" sz="4100" kern="1200" noProof="0" dirty="0"/>
            <a:t>Inspeccione las características de seguridad de la motosierra. </a:t>
          </a:r>
        </a:p>
      </dsp:txBody>
      <dsp:txXfrm>
        <a:off x="0" y="3552166"/>
        <a:ext cx="6513603" cy="2330605"/>
      </dsp:txXfrm>
    </dsp:sp>
    <dsp:sp modelId="{54265BAE-B078-3041-A8FC-3F0283A4B6B6}">
      <dsp:nvSpPr>
        <dsp:cNvPr id="0" name=""/>
        <dsp:cNvSpPr/>
      </dsp:nvSpPr>
      <dsp:spPr>
        <a:xfrm rot="10800000">
          <a:off x="0" y="2653"/>
          <a:ext cx="6513603" cy="3584471"/>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s-ES_tradnl" sz="4100" kern="1200" noProof="0" dirty="0"/>
            <a:t>Póngase el Equipo de Protección Personal (EPP o PPE en Ingles)</a:t>
          </a:r>
        </a:p>
      </dsp:txBody>
      <dsp:txXfrm rot="10800000">
        <a:off x="0" y="2653"/>
        <a:ext cx="6513603" cy="23290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1075430" y="-26637"/>
          <a:ext cx="4622473" cy="4622473"/>
        </a:xfrm>
        <a:prstGeom prst="circularArrow">
          <a:avLst>
            <a:gd name="adj1" fmla="val 5544"/>
            <a:gd name="adj2" fmla="val 330680"/>
            <a:gd name="adj3" fmla="val 13798816"/>
            <a:gd name="adj4" fmla="val 17372048"/>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2315104" y="1114"/>
          <a:ext cx="2143125" cy="10715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 </a:t>
          </a:r>
          <a:r>
            <a:rPr lang="en-US" sz="1600" kern="1200" dirty="0" err="1"/>
            <a:t>Identificacion</a:t>
          </a:r>
          <a:r>
            <a:rPr lang="en-US" sz="1600" kern="1200" dirty="0"/>
            <a:t> de </a:t>
          </a:r>
          <a:r>
            <a:rPr lang="en-US" sz="1600" kern="1200" dirty="0" err="1"/>
            <a:t>peligros</a:t>
          </a:r>
          <a:r>
            <a:rPr lang="en-US" sz="1600" kern="1200" dirty="0"/>
            <a:t> </a:t>
          </a:r>
          <a:r>
            <a:rPr lang="en-US" sz="1600" kern="1200" dirty="0" err="1"/>
            <a:t>en</a:t>
          </a:r>
          <a:r>
            <a:rPr lang="en-US" sz="1600" kern="1200" dirty="0"/>
            <a:t> el area de </a:t>
          </a:r>
          <a:r>
            <a:rPr lang="en-US" sz="1600" kern="1200" dirty="0" err="1"/>
            <a:t>trabajo</a:t>
          </a:r>
          <a:r>
            <a:rPr lang="en-US" sz="1600" kern="1200" dirty="0"/>
            <a:t> / zona de </a:t>
          </a:r>
          <a:r>
            <a:rPr lang="en-US" sz="1600" kern="1200" dirty="0" err="1"/>
            <a:t>caida</a:t>
          </a:r>
          <a:r>
            <a:rPr lang="en-US" sz="1600" kern="1200" dirty="0"/>
            <a:t> </a:t>
          </a:r>
        </a:p>
      </dsp:txBody>
      <dsp:txXfrm>
        <a:off x="2367413" y="53423"/>
        <a:ext cx="2038507" cy="966944"/>
      </dsp:txXfrm>
    </dsp:sp>
    <dsp:sp modelId="{558FD6BC-9E24-0D48-AA94-11BB2FF59104}">
      <dsp:nvSpPr>
        <dsp:cNvPr id="0" name=""/>
        <dsp:cNvSpPr/>
      </dsp:nvSpPr>
      <dsp:spPr>
        <a:xfrm>
          <a:off x="4189830" y="1363183"/>
          <a:ext cx="2143125" cy="1071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 </a:t>
          </a:r>
          <a:r>
            <a:rPr lang="en-US" sz="1600" kern="1200" dirty="0" err="1"/>
            <a:t>Apoyos</a:t>
          </a:r>
          <a:r>
            <a:rPr lang="en-US" sz="1600" kern="1200" dirty="0"/>
            <a:t> y </a:t>
          </a:r>
          <a:r>
            <a:rPr lang="en-US" sz="1600" kern="1200" dirty="0" err="1"/>
            <a:t>Cargas</a:t>
          </a:r>
          <a:r>
            <a:rPr lang="en-US" sz="1600" kern="1200" dirty="0"/>
            <a:t> </a:t>
          </a:r>
        </a:p>
      </dsp:txBody>
      <dsp:txXfrm>
        <a:off x="4242139" y="1415492"/>
        <a:ext cx="2038507" cy="966944"/>
      </dsp:txXfrm>
    </dsp:sp>
    <dsp:sp modelId="{7CB3E2DB-2CF5-F549-B8D4-01DF4DBE484F}">
      <dsp:nvSpPr>
        <dsp:cNvPr id="0" name=""/>
        <dsp:cNvSpPr/>
      </dsp:nvSpPr>
      <dsp:spPr>
        <a:xfrm>
          <a:off x="3473749" y="3567056"/>
          <a:ext cx="2143125" cy="1071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 </a:t>
          </a:r>
          <a:r>
            <a:rPr lang="en-US" sz="1600" kern="1200" dirty="0" err="1"/>
            <a:t>Checar</a:t>
          </a:r>
          <a:r>
            <a:rPr lang="en-US" sz="1600" kern="1200" dirty="0"/>
            <a:t> el </a:t>
          </a:r>
          <a:r>
            <a:rPr lang="en-US" sz="1600" kern="1200" dirty="0" err="1"/>
            <a:t>equipo</a:t>
          </a:r>
          <a:r>
            <a:rPr lang="en-US" sz="1600" kern="1200" dirty="0"/>
            <a:t> </a:t>
          </a:r>
        </a:p>
      </dsp:txBody>
      <dsp:txXfrm>
        <a:off x="3526058" y="3619365"/>
        <a:ext cx="2038507" cy="966944"/>
      </dsp:txXfrm>
    </dsp:sp>
    <dsp:sp modelId="{385ECEDF-260E-3447-9831-D9562F29D6D4}">
      <dsp:nvSpPr>
        <dsp:cNvPr id="0" name=""/>
        <dsp:cNvSpPr/>
      </dsp:nvSpPr>
      <dsp:spPr>
        <a:xfrm>
          <a:off x="1156459" y="3567056"/>
          <a:ext cx="2143125" cy="1071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 Plan de </a:t>
          </a:r>
          <a:r>
            <a:rPr lang="en-US" sz="1600" kern="1200" dirty="0" err="1"/>
            <a:t>corte</a:t>
          </a:r>
          <a:r>
            <a:rPr lang="en-US" sz="1600" kern="1200" dirty="0"/>
            <a:t> y Plan de escape</a:t>
          </a:r>
        </a:p>
      </dsp:txBody>
      <dsp:txXfrm>
        <a:off x="1208768" y="3619365"/>
        <a:ext cx="2038507" cy="966944"/>
      </dsp:txXfrm>
    </dsp:sp>
    <dsp:sp modelId="{0FDA5076-9349-5A48-BB7C-29FC8A14BC8B}">
      <dsp:nvSpPr>
        <dsp:cNvPr id="0" name=""/>
        <dsp:cNvSpPr/>
      </dsp:nvSpPr>
      <dsp:spPr>
        <a:xfrm>
          <a:off x="440377" y="1363183"/>
          <a:ext cx="2143125" cy="107156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5. </a:t>
          </a:r>
          <a:r>
            <a:rPr lang="en-US" sz="1600" kern="1200" dirty="0" err="1"/>
            <a:t>Implementacion</a:t>
          </a:r>
          <a:r>
            <a:rPr lang="en-US" sz="1600" kern="1200" dirty="0"/>
            <a:t> del plan </a:t>
          </a:r>
        </a:p>
      </dsp:txBody>
      <dsp:txXfrm>
        <a:off x="492686" y="1415492"/>
        <a:ext cx="2038507" cy="9669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BD442-9E40-694E-924B-AF39B08159B5}">
      <dsp:nvSpPr>
        <dsp:cNvPr id="0" name=""/>
        <dsp:cNvSpPr/>
      </dsp:nvSpPr>
      <dsp:spPr>
        <a:xfrm>
          <a:off x="0" y="36077"/>
          <a:ext cx="6513603" cy="91367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noProof="0" dirty="0"/>
            <a:t>Nudo de Guía “</a:t>
          </a:r>
          <a:r>
            <a:rPr lang="es-ES_tradnl" sz="2300" kern="1200" noProof="0" dirty="0" err="1"/>
            <a:t>Bowline</a:t>
          </a:r>
          <a:r>
            <a:rPr lang="es-ES_tradnl" sz="2300" kern="1200" noProof="0" dirty="0"/>
            <a:t>” </a:t>
          </a:r>
        </a:p>
      </dsp:txBody>
      <dsp:txXfrm>
        <a:off x="44602" y="80679"/>
        <a:ext cx="6424399" cy="824474"/>
      </dsp:txXfrm>
    </dsp:sp>
    <dsp:sp modelId="{5B202F98-D4A1-2449-8DE7-69332459B98E}">
      <dsp:nvSpPr>
        <dsp:cNvPr id="0" name=""/>
        <dsp:cNvSpPr/>
      </dsp:nvSpPr>
      <dsp:spPr>
        <a:xfrm>
          <a:off x="0" y="1015995"/>
          <a:ext cx="6513603" cy="913678"/>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noProof="0" dirty="0"/>
            <a:t>Versión del nudo </a:t>
          </a:r>
          <a:r>
            <a:rPr lang="es-ES_tradnl" sz="2300" kern="1200" noProof="0" dirty="0" err="1"/>
            <a:t>Valdotain</a:t>
          </a:r>
          <a:r>
            <a:rPr lang="es-ES_tradnl" sz="2300" kern="1200" noProof="0" dirty="0"/>
            <a:t> (VT)</a:t>
          </a:r>
        </a:p>
      </dsp:txBody>
      <dsp:txXfrm>
        <a:off x="44602" y="1060597"/>
        <a:ext cx="6424399" cy="824474"/>
      </dsp:txXfrm>
    </dsp:sp>
    <dsp:sp modelId="{1D424A0F-183B-154F-9135-86B0AB60A91D}">
      <dsp:nvSpPr>
        <dsp:cNvPr id="0" name=""/>
        <dsp:cNvSpPr/>
      </dsp:nvSpPr>
      <dsp:spPr>
        <a:xfrm>
          <a:off x="0" y="1995914"/>
          <a:ext cx="6513603" cy="913678"/>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noProof="0" dirty="0" err="1"/>
            <a:t>Prusik</a:t>
          </a:r>
          <a:r>
            <a:rPr lang="es-ES_tradnl" sz="2300" kern="1200" noProof="0" dirty="0"/>
            <a:t> </a:t>
          </a:r>
        </a:p>
      </dsp:txBody>
      <dsp:txXfrm>
        <a:off x="44602" y="2040516"/>
        <a:ext cx="6424399" cy="824474"/>
      </dsp:txXfrm>
    </dsp:sp>
    <dsp:sp modelId="{08F0CB77-6B3B-3C43-A6D1-CA3128D7794C}">
      <dsp:nvSpPr>
        <dsp:cNvPr id="0" name=""/>
        <dsp:cNvSpPr/>
      </dsp:nvSpPr>
      <dsp:spPr>
        <a:xfrm>
          <a:off x="0" y="2975833"/>
          <a:ext cx="6513603" cy="913678"/>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noProof="0" dirty="0"/>
            <a:t>Final de nudos  (enganche de clavo y enganche de vaca)</a:t>
          </a:r>
        </a:p>
      </dsp:txBody>
      <dsp:txXfrm>
        <a:off x="44602" y="3020435"/>
        <a:ext cx="6424399" cy="824474"/>
      </dsp:txXfrm>
    </dsp:sp>
    <dsp:sp modelId="{053FAA8E-04FE-4542-BE44-A0A6C5BFBE97}">
      <dsp:nvSpPr>
        <dsp:cNvPr id="0" name=""/>
        <dsp:cNvSpPr/>
      </dsp:nvSpPr>
      <dsp:spPr>
        <a:xfrm>
          <a:off x="0" y="3955751"/>
          <a:ext cx="6513603" cy="913678"/>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noProof="0" dirty="0"/>
            <a:t>Bloques y como usarlos</a:t>
          </a:r>
        </a:p>
      </dsp:txBody>
      <dsp:txXfrm>
        <a:off x="44602" y="4000353"/>
        <a:ext cx="6424399" cy="824474"/>
      </dsp:txXfrm>
    </dsp:sp>
    <dsp:sp modelId="{DBFD51A1-7005-1941-BE1D-94ECED1CE1B8}">
      <dsp:nvSpPr>
        <dsp:cNvPr id="0" name=""/>
        <dsp:cNvSpPr/>
      </dsp:nvSpPr>
      <dsp:spPr>
        <a:xfrm>
          <a:off x="0" y="4935670"/>
          <a:ext cx="6513603" cy="91367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noProof="0" dirty="0"/>
            <a:t>Trinquetes / poleas</a:t>
          </a:r>
        </a:p>
      </dsp:txBody>
      <dsp:txXfrm>
        <a:off x="44602" y="4980272"/>
        <a:ext cx="6424399" cy="8244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B8009-0251-457F-B292-103884783E1F}">
      <dsp:nvSpPr>
        <dsp:cNvPr id="0" name=""/>
        <dsp:cNvSpPr/>
      </dsp:nvSpPr>
      <dsp:spPr>
        <a:xfrm>
          <a:off x="-143781" y="964129"/>
          <a:ext cx="6513603" cy="17587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4C4E25-05FC-4E0E-98D7-95AC1F480288}">
      <dsp:nvSpPr>
        <dsp:cNvPr id="0" name=""/>
        <dsp:cNvSpPr/>
      </dsp:nvSpPr>
      <dsp:spPr>
        <a:xfrm>
          <a:off x="388237" y="1359846"/>
          <a:ext cx="967307" cy="96730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9B1EC2-1BE1-47CE-A7B8-600406839589}">
      <dsp:nvSpPr>
        <dsp:cNvPr id="0" name=""/>
        <dsp:cNvSpPr/>
      </dsp:nvSpPr>
      <dsp:spPr>
        <a:xfrm>
          <a:off x="1596027" y="964129"/>
          <a:ext cx="5061357" cy="175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133" tIns="186133" rIns="186133" bIns="186133" numCol="1" spcCol="1270" anchor="ctr" anchorCtr="0">
          <a:noAutofit/>
        </a:bodyPr>
        <a:lstStyle/>
        <a:p>
          <a:pPr marL="0" lvl="0" indent="0" algn="l" defTabSz="1111250">
            <a:lnSpc>
              <a:spcPct val="90000"/>
            </a:lnSpc>
            <a:spcBef>
              <a:spcPct val="0"/>
            </a:spcBef>
            <a:spcAft>
              <a:spcPct val="35000"/>
            </a:spcAft>
            <a:buNone/>
          </a:pPr>
          <a:r>
            <a:rPr lang="en-US" sz="2500" kern="1200" dirty="0"/>
            <a:t>No </a:t>
          </a:r>
          <a:r>
            <a:rPr lang="en-US" sz="2500" kern="1200" dirty="0" err="1"/>
            <a:t>corte</a:t>
          </a:r>
          <a:r>
            <a:rPr lang="en-US" sz="2500" kern="1200" dirty="0"/>
            <a:t> </a:t>
          </a:r>
          <a:r>
            <a:rPr lang="en-US" sz="2500" kern="1200" dirty="0" err="1"/>
            <a:t>arboles</a:t>
          </a:r>
          <a:r>
            <a:rPr lang="en-US" sz="2500" kern="1200" dirty="0"/>
            <a:t> o </a:t>
          </a:r>
          <a:r>
            <a:rPr lang="en-US" sz="2500" kern="1200" dirty="0" err="1"/>
            <a:t>madera</a:t>
          </a:r>
          <a:r>
            <a:rPr lang="en-US" sz="2500" kern="1200" dirty="0"/>
            <a:t> solo!</a:t>
          </a:r>
        </a:p>
      </dsp:txBody>
      <dsp:txXfrm>
        <a:off x="1596027" y="964129"/>
        <a:ext cx="5061357" cy="1758740"/>
      </dsp:txXfrm>
    </dsp:sp>
    <dsp:sp modelId="{2460F319-96EF-4B84-B11F-0F89B759EFA1}">
      <dsp:nvSpPr>
        <dsp:cNvPr id="0" name=""/>
        <dsp:cNvSpPr/>
      </dsp:nvSpPr>
      <dsp:spPr>
        <a:xfrm>
          <a:off x="-143781" y="3162555"/>
          <a:ext cx="6513603" cy="17587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E9C4C-5921-452A-867B-5429C5E38B94}">
      <dsp:nvSpPr>
        <dsp:cNvPr id="0" name=""/>
        <dsp:cNvSpPr/>
      </dsp:nvSpPr>
      <dsp:spPr>
        <a:xfrm>
          <a:off x="388237" y="3558272"/>
          <a:ext cx="967307" cy="96730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22DFA5-596C-4D06-80DD-07A02516AC5B}">
      <dsp:nvSpPr>
        <dsp:cNvPr id="0" name=""/>
        <dsp:cNvSpPr/>
      </dsp:nvSpPr>
      <dsp:spPr>
        <a:xfrm>
          <a:off x="1887564" y="3162555"/>
          <a:ext cx="4478284" cy="175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133" tIns="186133" rIns="186133" bIns="186133" numCol="1" spcCol="1270" anchor="ctr" anchorCtr="0">
          <a:noAutofit/>
        </a:bodyPr>
        <a:lstStyle/>
        <a:p>
          <a:pPr marL="0" lvl="0" indent="0" algn="l" defTabSz="1111250">
            <a:lnSpc>
              <a:spcPct val="90000"/>
            </a:lnSpc>
            <a:spcBef>
              <a:spcPct val="0"/>
            </a:spcBef>
            <a:spcAft>
              <a:spcPct val="35000"/>
            </a:spcAft>
            <a:buNone/>
          </a:pPr>
          <a:r>
            <a:rPr lang="en-US" sz="2500" kern="1200" dirty="0" err="1"/>
            <a:t>Busque</a:t>
          </a:r>
          <a:r>
            <a:rPr lang="en-US" sz="2500" kern="1200" dirty="0"/>
            <a:t> y tome </a:t>
          </a:r>
          <a:r>
            <a:rPr lang="en-US" sz="2500" kern="1200" dirty="0" err="1"/>
            <a:t>ventaja</a:t>
          </a:r>
          <a:r>
            <a:rPr lang="en-US" sz="2500" kern="1200" dirty="0"/>
            <a:t> de </a:t>
          </a:r>
          <a:r>
            <a:rPr lang="en-US" sz="2500" kern="1200" dirty="0" err="1"/>
            <a:t>entrenamientos</a:t>
          </a:r>
          <a:r>
            <a:rPr lang="en-US" sz="2500" kern="1200" dirty="0"/>
            <a:t>!  </a:t>
          </a:r>
        </a:p>
      </dsp:txBody>
      <dsp:txXfrm>
        <a:off x="1887564" y="3162555"/>
        <a:ext cx="4478284" cy="1758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1374164" y="-32039"/>
          <a:ext cx="5379671" cy="5379671"/>
        </a:xfrm>
        <a:prstGeom prst="circularArrow">
          <a:avLst>
            <a:gd name="adj1" fmla="val 5544"/>
            <a:gd name="adj2" fmla="val 330680"/>
            <a:gd name="adj3" fmla="val 13767645"/>
            <a:gd name="adj4" fmla="val 17391005"/>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2799953" y="2274"/>
          <a:ext cx="2528093" cy="12640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1. </a:t>
          </a:r>
          <a:r>
            <a:rPr lang="es-ES_tradnl" sz="1900" kern="1200" noProof="0" dirty="0"/>
            <a:t>Identificación</a:t>
          </a:r>
          <a:r>
            <a:rPr lang="en-US" sz="1900" kern="1200" dirty="0"/>
            <a:t> de </a:t>
          </a:r>
          <a:r>
            <a:rPr lang="en-US" sz="1900" kern="1200" dirty="0" err="1"/>
            <a:t>peligros</a:t>
          </a:r>
          <a:r>
            <a:rPr lang="en-US" sz="1900" kern="1200" dirty="0"/>
            <a:t> </a:t>
          </a:r>
          <a:r>
            <a:rPr lang="en-US" sz="1900" kern="1200" dirty="0" err="1"/>
            <a:t>en</a:t>
          </a:r>
          <a:r>
            <a:rPr lang="en-US" sz="1900" kern="1200" dirty="0"/>
            <a:t> el area de </a:t>
          </a:r>
          <a:r>
            <a:rPr lang="en-US" sz="1900" kern="1200" dirty="0" err="1"/>
            <a:t>trabajo</a:t>
          </a:r>
          <a:r>
            <a:rPr lang="en-US" sz="1900" kern="1200" dirty="0"/>
            <a:t> / zona de </a:t>
          </a:r>
          <a:r>
            <a:rPr lang="en-US" sz="1900" kern="1200" dirty="0" err="1"/>
            <a:t>caida</a:t>
          </a:r>
          <a:r>
            <a:rPr lang="en-US" sz="1900" kern="1200" dirty="0"/>
            <a:t> </a:t>
          </a:r>
        </a:p>
      </dsp:txBody>
      <dsp:txXfrm>
        <a:off x="2861659" y="63980"/>
        <a:ext cx="2404681" cy="1140634"/>
      </dsp:txXfrm>
    </dsp:sp>
    <dsp:sp modelId="{558FD6BC-9E24-0D48-AA94-11BB2FF59104}">
      <dsp:nvSpPr>
        <dsp:cNvPr id="0" name=""/>
        <dsp:cNvSpPr/>
      </dsp:nvSpPr>
      <dsp:spPr>
        <a:xfrm>
          <a:off x="4981774" y="1587460"/>
          <a:ext cx="2528093" cy="126404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2. </a:t>
          </a:r>
          <a:r>
            <a:rPr lang="en-US" sz="1900" kern="1200" dirty="0" err="1"/>
            <a:t>Apoyos</a:t>
          </a:r>
          <a:r>
            <a:rPr lang="en-US" sz="1900" kern="1200" dirty="0"/>
            <a:t> y </a:t>
          </a:r>
          <a:r>
            <a:rPr lang="en-US" sz="1900" kern="1200" dirty="0" err="1"/>
            <a:t>Cargas</a:t>
          </a:r>
          <a:r>
            <a:rPr lang="en-US" sz="1900" kern="1200" dirty="0"/>
            <a:t> </a:t>
          </a:r>
        </a:p>
      </dsp:txBody>
      <dsp:txXfrm>
        <a:off x="5043480" y="1649166"/>
        <a:ext cx="2404681" cy="1140634"/>
      </dsp:txXfrm>
    </dsp:sp>
    <dsp:sp modelId="{7CB3E2DB-2CF5-F549-B8D4-01DF4DBE484F}">
      <dsp:nvSpPr>
        <dsp:cNvPr id="0" name=""/>
        <dsp:cNvSpPr/>
      </dsp:nvSpPr>
      <dsp:spPr>
        <a:xfrm>
          <a:off x="4148393" y="4152345"/>
          <a:ext cx="2528093" cy="126404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3. </a:t>
          </a:r>
          <a:r>
            <a:rPr lang="en-US" sz="1900" kern="1200" dirty="0" err="1"/>
            <a:t>Checar</a:t>
          </a:r>
          <a:r>
            <a:rPr lang="en-US" sz="1900" kern="1200" dirty="0"/>
            <a:t> el </a:t>
          </a:r>
          <a:r>
            <a:rPr lang="en-US" sz="1900" kern="1200" dirty="0" err="1"/>
            <a:t>equipo</a:t>
          </a:r>
          <a:r>
            <a:rPr lang="en-US" sz="1900" kern="1200" dirty="0"/>
            <a:t> </a:t>
          </a:r>
        </a:p>
      </dsp:txBody>
      <dsp:txXfrm>
        <a:off x="4210099" y="4214051"/>
        <a:ext cx="2404681" cy="1140634"/>
      </dsp:txXfrm>
    </dsp:sp>
    <dsp:sp modelId="{385ECEDF-260E-3447-9831-D9562F29D6D4}">
      <dsp:nvSpPr>
        <dsp:cNvPr id="0" name=""/>
        <dsp:cNvSpPr/>
      </dsp:nvSpPr>
      <dsp:spPr>
        <a:xfrm>
          <a:off x="1451513" y="4152345"/>
          <a:ext cx="2528093" cy="126404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4. Plan de </a:t>
          </a:r>
          <a:r>
            <a:rPr lang="en-US" sz="1900" kern="1200" dirty="0" err="1"/>
            <a:t>corte</a:t>
          </a:r>
          <a:r>
            <a:rPr lang="en-US" sz="1900" kern="1200" dirty="0"/>
            <a:t> y Plan de escape</a:t>
          </a:r>
        </a:p>
      </dsp:txBody>
      <dsp:txXfrm>
        <a:off x="1513219" y="4214051"/>
        <a:ext cx="2404681" cy="1140634"/>
      </dsp:txXfrm>
    </dsp:sp>
    <dsp:sp modelId="{0FDA5076-9349-5A48-BB7C-29FC8A14BC8B}">
      <dsp:nvSpPr>
        <dsp:cNvPr id="0" name=""/>
        <dsp:cNvSpPr/>
      </dsp:nvSpPr>
      <dsp:spPr>
        <a:xfrm>
          <a:off x="618131" y="1587460"/>
          <a:ext cx="2528093" cy="1264046"/>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5. </a:t>
          </a:r>
          <a:r>
            <a:rPr lang="en-US" sz="1900" kern="1200" dirty="0" err="1"/>
            <a:t>Implementaci</a:t>
          </a:r>
          <a:r>
            <a:rPr lang="es-ES_tradnl" sz="1900" kern="1200" noProof="0" dirty="0" err="1"/>
            <a:t>ó</a:t>
          </a:r>
          <a:r>
            <a:rPr lang="en-US" sz="1900" kern="1200" dirty="0"/>
            <a:t>n del plan </a:t>
          </a:r>
        </a:p>
      </dsp:txBody>
      <dsp:txXfrm>
        <a:off x="679837" y="1649166"/>
        <a:ext cx="2404681" cy="1140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365005" y="86091"/>
          <a:ext cx="3758902" cy="3758902"/>
        </a:xfrm>
        <a:prstGeom prst="circularArrow">
          <a:avLst>
            <a:gd name="adj1" fmla="val 5544"/>
            <a:gd name="adj2" fmla="val 330680"/>
            <a:gd name="adj3" fmla="val 13867964"/>
            <a:gd name="adj4" fmla="val 17330201"/>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1399561" y="105998"/>
          <a:ext cx="1689791" cy="8448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1. </a:t>
          </a:r>
          <a:r>
            <a:rPr lang="es-ES_tradnl" sz="1200" b="1" kern="1200" noProof="0" dirty="0"/>
            <a:t>Identificación</a:t>
          </a:r>
          <a:r>
            <a:rPr lang="en-US" sz="1200" b="1" kern="1200" dirty="0"/>
            <a:t> de </a:t>
          </a:r>
          <a:r>
            <a:rPr lang="en-US" sz="1200" b="1" kern="1200" dirty="0" err="1"/>
            <a:t>peligros</a:t>
          </a:r>
          <a:r>
            <a:rPr lang="en-US" sz="1200" b="1" kern="1200" dirty="0"/>
            <a:t> </a:t>
          </a:r>
          <a:r>
            <a:rPr lang="en-US" sz="1200" b="1" kern="1200" dirty="0" err="1"/>
            <a:t>en</a:t>
          </a:r>
          <a:r>
            <a:rPr lang="en-US" sz="1200" b="1" kern="1200" dirty="0"/>
            <a:t> el area de </a:t>
          </a:r>
          <a:r>
            <a:rPr lang="en-US" sz="1200" b="1" kern="1200" dirty="0" err="1"/>
            <a:t>trabajo</a:t>
          </a:r>
          <a:r>
            <a:rPr lang="en-US" sz="1200" b="1" kern="1200" dirty="0"/>
            <a:t> / zona de </a:t>
          </a:r>
          <a:r>
            <a:rPr lang="en-US" sz="1200" b="1" kern="1200" dirty="0" err="1"/>
            <a:t>caida</a:t>
          </a:r>
          <a:r>
            <a:rPr lang="en-US" sz="1200" b="1" kern="1200" dirty="0"/>
            <a:t> </a:t>
          </a:r>
        </a:p>
      </dsp:txBody>
      <dsp:txXfrm>
        <a:off x="1440805" y="147242"/>
        <a:ext cx="1607303" cy="762407"/>
      </dsp:txXfrm>
    </dsp:sp>
    <dsp:sp modelId="{558FD6BC-9E24-0D48-AA94-11BB2FF59104}">
      <dsp:nvSpPr>
        <dsp:cNvPr id="0" name=""/>
        <dsp:cNvSpPr/>
      </dsp:nvSpPr>
      <dsp:spPr>
        <a:xfrm>
          <a:off x="2661077" y="1174827"/>
          <a:ext cx="2193315" cy="13035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2. </a:t>
          </a:r>
          <a:r>
            <a:rPr lang="en-US" sz="3200" b="1" kern="1200" dirty="0" err="1"/>
            <a:t>Apoyos</a:t>
          </a:r>
          <a:r>
            <a:rPr lang="en-US" sz="3200" b="1" kern="1200" dirty="0"/>
            <a:t> y </a:t>
          </a:r>
          <a:r>
            <a:rPr lang="en-US" sz="3200" b="1" kern="1200" dirty="0" err="1"/>
            <a:t>Cargas</a:t>
          </a:r>
          <a:r>
            <a:rPr lang="en-US" sz="3200" b="1" kern="1200" dirty="0"/>
            <a:t> </a:t>
          </a:r>
        </a:p>
      </dsp:txBody>
      <dsp:txXfrm>
        <a:off x="2724711" y="1238461"/>
        <a:ext cx="2066047" cy="1176288"/>
      </dsp:txXfrm>
    </dsp:sp>
    <dsp:sp modelId="{7CB3E2DB-2CF5-F549-B8D4-01DF4DBE484F}">
      <dsp:nvSpPr>
        <dsp:cNvPr id="0" name=""/>
        <dsp:cNvSpPr/>
      </dsp:nvSpPr>
      <dsp:spPr>
        <a:xfrm>
          <a:off x="2341747" y="3005750"/>
          <a:ext cx="1689791" cy="84489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3. </a:t>
          </a:r>
          <a:r>
            <a:rPr lang="en-US" sz="1200" b="1" kern="1200" dirty="0" err="1"/>
            <a:t>Checar</a:t>
          </a:r>
          <a:r>
            <a:rPr lang="en-US" sz="1200" b="1" kern="1200" dirty="0"/>
            <a:t> el </a:t>
          </a:r>
          <a:r>
            <a:rPr lang="en-US" sz="1200" b="1" kern="1200" dirty="0" err="1"/>
            <a:t>equipo</a:t>
          </a:r>
          <a:r>
            <a:rPr lang="en-US" sz="1200" b="1" kern="1200" dirty="0"/>
            <a:t> </a:t>
          </a:r>
        </a:p>
      </dsp:txBody>
      <dsp:txXfrm>
        <a:off x="2382991" y="3046994"/>
        <a:ext cx="1607303" cy="762407"/>
      </dsp:txXfrm>
    </dsp:sp>
    <dsp:sp modelId="{385ECEDF-260E-3447-9831-D9562F29D6D4}">
      <dsp:nvSpPr>
        <dsp:cNvPr id="0" name=""/>
        <dsp:cNvSpPr/>
      </dsp:nvSpPr>
      <dsp:spPr>
        <a:xfrm>
          <a:off x="457374" y="3005750"/>
          <a:ext cx="1689791" cy="84489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4. Plan de </a:t>
          </a:r>
          <a:r>
            <a:rPr lang="en-US" sz="1200" b="1" kern="1200" dirty="0" err="1"/>
            <a:t>corte</a:t>
          </a:r>
          <a:r>
            <a:rPr lang="en-US" sz="1200" b="1" kern="1200" dirty="0"/>
            <a:t> y Plan de escape</a:t>
          </a:r>
        </a:p>
      </dsp:txBody>
      <dsp:txXfrm>
        <a:off x="498618" y="3046994"/>
        <a:ext cx="1607303" cy="762407"/>
      </dsp:txXfrm>
    </dsp:sp>
    <dsp:sp modelId="{0FDA5076-9349-5A48-BB7C-29FC8A14BC8B}">
      <dsp:nvSpPr>
        <dsp:cNvPr id="0" name=""/>
        <dsp:cNvSpPr/>
      </dsp:nvSpPr>
      <dsp:spPr>
        <a:xfrm>
          <a:off x="-124928" y="1213605"/>
          <a:ext cx="1689791" cy="84489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5. </a:t>
          </a:r>
          <a:r>
            <a:rPr lang="en-US" sz="1200" b="1" kern="1200" dirty="0" err="1"/>
            <a:t>Implementacion</a:t>
          </a:r>
          <a:r>
            <a:rPr lang="en-US" sz="1200" b="1" kern="1200" dirty="0"/>
            <a:t> del plan </a:t>
          </a:r>
        </a:p>
      </dsp:txBody>
      <dsp:txXfrm>
        <a:off x="-83684" y="1254849"/>
        <a:ext cx="1607303" cy="7624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686611" y="-19589"/>
          <a:ext cx="3709974" cy="3709974"/>
        </a:xfrm>
        <a:prstGeom prst="circularArrow">
          <a:avLst>
            <a:gd name="adj1" fmla="val 5544"/>
            <a:gd name="adj2" fmla="val 330680"/>
            <a:gd name="adj3" fmla="val 13841415"/>
            <a:gd name="adj4" fmla="val 17346235"/>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1697635" y="992"/>
          <a:ext cx="1687926" cy="84396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1. </a:t>
          </a:r>
          <a:r>
            <a:rPr lang="es-ES_tradnl" sz="1200" b="1" kern="1200" noProof="0" dirty="0"/>
            <a:t>Identificación</a:t>
          </a:r>
          <a:r>
            <a:rPr lang="en-US" sz="1200" b="1" kern="1200" dirty="0"/>
            <a:t> de </a:t>
          </a:r>
          <a:r>
            <a:rPr lang="en-US" sz="1200" b="1" kern="1200" dirty="0" err="1"/>
            <a:t>peligros</a:t>
          </a:r>
          <a:r>
            <a:rPr lang="en-US" sz="1200" b="1" kern="1200" dirty="0"/>
            <a:t> </a:t>
          </a:r>
          <a:r>
            <a:rPr lang="en-US" sz="1200" b="1" kern="1200" dirty="0" err="1"/>
            <a:t>en</a:t>
          </a:r>
          <a:r>
            <a:rPr lang="en-US" sz="1200" b="1" kern="1200" dirty="0"/>
            <a:t> el area de </a:t>
          </a:r>
          <a:r>
            <a:rPr lang="en-US" sz="1200" b="1" kern="1200" dirty="0" err="1"/>
            <a:t>trabajo</a:t>
          </a:r>
          <a:r>
            <a:rPr lang="en-US" sz="1200" b="1" kern="1200" dirty="0"/>
            <a:t> / zona de </a:t>
          </a:r>
          <a:r>
            <a:rPr lang="en-US" sz="1200" b="1" kern="1200" dirty="0" err="1"/>
            <a:t>caida</a:t>
          </a:r>
          <a:r>
            <a:rPr lang="en-US" sz="1200" b="1" kern="1200" dirty="0"/>
            <a:t> </a:t>
          </a:r>
        </a:p>
      </dsp:txBody>
      <dsp:txXfrm>
        <a:off x="1738834" y="42191"/>
        <a:ext cx="1605528" cy="761565"/>
      </dsp:txXfrm>
    </dsp:sp>
    <dsp:sp modelId="{558FD6BC-9E24-0D48-AA94-11BB2FF59104}">
      <dsp:nvSpPr>
        <dsp:cNvPr id="0" name=""/>
        <dsp:cNvSpPr/>
      </dsp:nvSpPr>
      <dsp:spPr>
        <a:xfrm>
          <a:off x="2939732" y="1053176"/>
          <a:ext cx="2190895" cy="130211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2. </a:t>
          </a:r>
          <a:r>
            <a:rPr lang="en-US" sz="3200" b="1" kern="1200" dirty="0" err="1"/>
            <a:t>Apoyos</a:t>
          </a:r>
          <a:r>
            <a:rPr lang="en-US" sz="3200" b="1" kern="1200" dirty="0"/>
            <a:t> y </a:t>
          </a:r>
          <a:r>
            <a:rPr lang="en-US" sz="3200" b="1" kern="1200" dirty="0" err="1"/>
            <a:t>Cargas</a:t>
          </a:r>
          <a:r>
            <a:rPr lang="en-US" sz="3200" b="1" kern="1200" dirty="0"/>
            <a:t> </a:t>
          </a:r>
        </a:p>
      </dsp:txBody>
      <dsp:txXfrm>
        <a:off x="3003296" y="1116740"/>
        <a:ext cx="2063767" cy="1174989"/>
      </dsp:txXfrm>
    </dsp:sp>
    <dsp:sp modelId="{7CB3E2DB-2CF5-F549-B8D4-01DF4DBE484F}">
      <dsp:nvSpPr>
        <dsp:cNvPr id="0" name=""/>
        <dsp:cNvSpPr/>
      </dsp:nvSpPr>
      <dsp:spPr>
        <a:xfrm>
          <a:off x="2627558" y="2862999"/>
          <a:ext cx="1687926" cy="8439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3. </a:t>
          </a:r>
          <a:r>
            <a:rPr lang="en-US" sz="1200" b="1" kern="1200" dirty="0" err="1"/>
            <a:t>Checar</a:t>
          </a:r>
          <a:r>
            <a:rPr lang="en-US" sz="1200" b="1" kern="1200" dirty="0"/>
            <a:t> el </a:t>
          </a:r>
          <a:r>
            <a:rPr lang="en-US" sz="1200" b="1" kern="1200" dirty="0" err="1"/>
            <a:t>equipo</a:t>
          </a:r>
          <a:r>
            <a:rPr lang="en-US" sz="1200" b="1" kern="1200" dirty="0"/>
            <a:t> </a:t>
          </a:r>
        </a:p>
      </dsp:txBody>
      <dsp:txXfrm>
        <a:off x="2668757" y="2904198"/>
        <a:ext cx="1605528" cy="761565"/>
      </dsp:txXfrm>
    </dsp:sp>
    <dsp:sp modelId="{385ECEDF-260E-3447-9831-D9562F29D6D4}">
      <dsp:nvSpPr>
        <dsp:cNvPr id="0" name=""/>
        <dsp:cNvSpPr/>
      </dsp:nvSpPr>
      <dsp:spPr>
        <a:xfrm>
          <a:off x="767712" y="2862999"/>
          <a:ext cx="1687926" cy="8439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4. Plan de </a:t>
          </a:r>
          <a:r>
            <a:rPr lang="en-US" sz="1200" b="1" kern="1200" dirty="0" err="1"/>
            <a:t>corte</a:t>
          </a:r>
          <a:r>
            <a:rPr lang="en-US" sz="1200" b="1" kern="1200" dirty="0"/>
            <a:t> y Plan de escape</a:t>
          </a:r>
        </a:p>
      </dsp:txBody>
      <dsp:txXfrm>
        <a:off x="808911" y="2904198"/>
        <a:ext cx="1605528" cy="761565"/>
      </dsp:txXfrm>
    </dsp:sp>
    <dsp:sp modelId="{0FDA5076-9349-5A48-BB7C-29FC8A14BC8B}">
      <dsp:nvSpPr>
        <dsp:cNvPr id="0" name=""/>
        <dsp:cNvSpPr/>
      </dsp:nvSpPr>
      <dsp:spPr>
        <a:xfrm>
          <a:off x="192989" y="1094181"/>
          <a:ext cx="1687926" cy="843963"/>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5. </a:t>
          </a:r>
          <a:r>
            <a:rPr lang="en-US" sz="1200" b="1" kern="1200" dirty="0" err="1"/>
            <a:t>Implementaci</a:t>
          </a:r>
          <a:r>
            <a:rPr lang="es-ES_tradnl" sz="1200" b="1" kern="1200" noProof="0" dirty="0" err="1"/>
            <a:t>ó</a:t>
          </a:r>
          <a:r>
            <a:rPr lang="en-US" sz="1200" b="1" kern="1200" dirty="0"/>
            <a:t>n del plan </a:t>
          </a:r>
        </a:p>
      </dsp:txBody>
      <dsp:txXfrm>
        <a:off x="234188" y="1135380"/>
        <a:ext cx="1605528" cy="7615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883698" y="29465"/>
          <a:ext cx="3645144" cy="3645144"/>
        </a:xfrm>
        <a:prstGeom prst="circularArrow">
          <a:avLst>
            <a:gd name="adj1" fmla="val 5544"/>
            <a:gd name="adj2" fmla="val 330680"/>
            <a:gd name="adj3" fmla="val 13830217"/>
            <a:gd name="adj4" fmla="val 17353010"/>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1872895" y="50102"/>
          <a:ext cx="1666750" cy="83337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1. </a:t>
          </a:r>
          <a:r>
            <a:rPr lang="es-ES_tradnl" sz="1200" b="1" kern="1200" noProof="0" dirty="0"/>
            <a:t>Identificación</a:t>
          </a:r>
          <a:r>
            <a:rPr lang="en-US" sz="1200" b="1" kern="1200" dirty="0"/>
            <a:t> de </a:t>
          </a:r>
          <a:r>
            <a:rPr lang="en-US" sz="1200" b="1" kern="1200" dirty="0" err="1"/>
            <a:t>peligros</a:t>
          </a:r>
          <a:r>
            <a:rPr lang="en-US" sz="1200" b="1" kern="1200" dirty="0"/>
            <a:t> </a:t>
          </a:r>
          <a:r>
            <a:rPr lang="en-US" sz="1200" b="1" kern="1200" dirty="0" err="1"/>
            <a:t>en</a:t>
          </a:r>
          <a:r>
            <a:rPr lang="en-US" sz="1200" b="1" kern="1200" dirty="0"/>
            <a:t> el area de </a:t>
          </a:r>
          <a:r>
            <a:rPr lang="en-US" sz="1200" b="1" kern="1200" dirty="0" err="1"/>
            <a:t>trabajo</a:t>
          </a:r>
          <a:r>
            <a:rPr lang="en-US" sz="1200" b="1" kern="1200" dirty="0"/>
            <a:t> / zona de </a:t>
          </a:r>
          <a:r>
            <a:rPr lang="en-US" sz="1200" b="1" kern="1200" dirty="0" err="1"/>
            <a:t>caida</a:t>
          </a:r>
          <a:r>
            <a:rPr lang="en-US" sz="1200" b="1" kern="1200" dirty="0"/>
            <a:t> </a:t>
          </a:r>
        </a:p>
      </dsp:txBody>
      <dsp:txXfrm>
        <a:off x="1913577" y="90784"/>
        <a:ext cx="1585386" cy="752011"/>
      </dsp:txXfrm>
    </dsp:sp>
    <dsp:sp modelId="{558FD6BC-9E24-0D48-AA94-11BB2FF59104}">
      <dsp:nvSpPr>
        <dsp:cNvPr id="0" name=""/>
        <dsp:cNvSpPr/>
      </dsp:nvSpPr>
      <dsp:spPr>
        <a:xfrm>
          <a:off x="3092048" y="1034646"/>
          <a:ext cx="2163408" cy="12857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2. </a:t>
          </a:r>
          <a:r>
            <a:rPr lang="en-US" sz="2800" b="1" kern="1200" dirty="0" err="1"/>
            <a:t>Apoyos</a:t>
          </a:r>
          <a:r>
            <a:rPr lang="en-US" sz="2800" b="1" kern="1200" dirty="0"/>
            <a:t> y </a:t>
          </a:r>
          <a:r>
            <a:rPr lang="en-US" sz="2800" b="1" kern="1200" dirty="0" err="1"/>
            <a:t>Cargas</a:t>
          </a:r>
          <a:r>
            <a:rPr lang="en-US" sz="2800" b="1" kern="1200" dirty="0"/>
            <a:t> </a:t>
          </a:r>
        </a:p>
      </dsp:txBody>
      <dsp:txXfrm>
        <a:off x="3154815" y="1097413"/>
        <a:ext cx="2037874" cy="1160247"/>
      </dsp:txXfrm>
    </dsp:sp>
    <dsp:sp modelId="{7CB3E2DB-2CF5-F549-B8D4-01DF4DBE484F}">
      <dsp:nvSpPr>
        <dsp:cNvPr id="0" name=""/>
        <dsp:cNvSpPr/>
      </dsp:nvSpPr>
      <dsp:spPr>
        <a:xfrm>
          <a:off x="2786568" y="2813971"/>
          <a:ext cx="1666750" cy="83337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3. </a:t>
          </a:r>
          <a:r>
            <a:rPr lang="en-US" sz="1200" b="1" kern="1200" dirty="0" err="1"/>
            <a:t>Checar</a:t>
          </a:r>
          <a:r>
            <a:rPr lang="en-US" sz="1200" b="1" kern="1200" dirty="0"/>
            <a:t> el </a:t>
          </a:r>
          <a:r>
            <a:rPr lang="en-US" sz="1200" b="1" kern="1200" dirty="0" err="1"/>
            <a:t>equipo</a:t>
          </a:r>
          <a:r>
            <a:rPr lang="en-US" sz="1200" b="1" kern="1200" dirty="0"/>
            <a:t> </a:t>
          </a:r>
        </a:p>
      </dsp:txBody>
      <dsp:txXfrm>
        <a:off x="2827250" y="2854653"/>
        <a:ext cx="1585386" cy="752011"/>
      </dsp:txXfrm>
    </dsp:sp>
    <dsp:sp modelId="{385ECEDF-260E-3447-9831-D9562F29D6D4}">
      <dsp:nvSpPr>
        <dsp:cNvPr id="0" name=""/>
        <dsp:cNvSpPr/>
      </dsp:nvSpPr>
      <dsp:spPr>
        <a:xfrm>
          <a:off x="959223" y="2813971"/>
          <a:ext cx="1666750" cy="83337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4. Plan de </a:t>
          </a:r>
          <a:r>
            <a:rPr lang="en-US" sz="1200" b="1" kern="1200" dirty="0" err="1"/>
            <a:t>corte</a:t>
          </a:r>
          <a:r>
            <a:rPr lang="en-US" sz="1200" b="1" kern="1200" dirty="0"/>
            <a:t> y Plan de escape</a:t>
          </a:r>
        </a:p>
      </dsp:txBody>
      <dsp:txXfrm>
        <a:off x="999905" y="2854653"/>
        <a:ext cx="1585386" cy="752011"/>
      </dsp:txXfrm>
    </dsp:sp>
    <dsp:sp modelId="{0FDA5076-9349-5A48-BB7C-29FC8A14BC8B}">
      <dsp:nvSpPr>
        <dsp:cNvPr id="0" name=""/>
        <dsp:cNvSpPr/>
      </dsp:nvSpPr>
      <dsp:spPr>
        <a:xfrm>
          <a:off x="394542" y="1076063"/>
          <a:ext cx="1666750" cy="83337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5. </a:t>
          </a:r>
          <a:r>
            <a:rPr lang="en-US" sz="1200" b="1" kern="1200" dirty="0" err="1"/>
            <a:t>Implementacion</a:t>
          </a:r>
          <a:r>
            <a:rPr lang="en-US" sz="1200" b="1" kern="1200" dirty="0"/>
            <a:t> del plan </a:t>
          </a:r>
        </a:p>
      </dsp:txBody>
      <dsp:txXfrm>
        <a:off x="435224" y="1116745"/>
        <a:ext cx="1585386" cy="7520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1201428" y="-140031"/>
          <a:ext cx="3621297" cy="3621297"/>
        </a:xfrm>
        <a:prstGeom prst="circularArrow">
          <a:avLst>
            <a:gd name="adj1" fmla="val 5544"/>
            <a:gd name="adj2" fmla="val 330680"/>
            <a:gd name="adj3" fmla="val 13817958"/>
            <a:gd name="adj4" fmla="val 17360436"/>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2179637" y="-119061"/>
          <a:ext cx="1664878" cy="83243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 </a:t>
          </a:r>
          <a:r>
            <a:rPr lang="es-ES_tradnl" sz="1200" kern="1200" noProof="0" dirty="0"/>
            <a:t>Identificación</a:t>
          </a:r>
          <a:r>
            <a:rPr lang="en-US" sz="1200" kern="1200" dirty="0"/>
            <a:t> de </a:t>
          </a:r>
          <a:r>
            <a:rPr lang="en-US" sz="1200" kern="1200" dirty="0" err="1"/>
            <a:t>peligros</a:t>
          </a:r>
          <a:r>
            <a:rPr lang="en-US" sz="1200" kern="1200" dirty="0"/>
            <a:t> </a:t>
          </a:r>
          <a:r>
            <a:rPr lang="en-US" sz="1200" kern="1200" dirty="0" err="1"/>
            <a:t>en</a:t>
          </a:r>
          <a:r>
            <a:rPr lang="en-US" sz="1200" kern="1200" dirty="0"/>
            <a:t> el area de </a:t>
          </a:r>
          <a:r>
            <a:rPr lang="en-US" sz="1200" kern="1200" dirty="0" err="1"/>
            <a:t>trabajo</a:t>
          </a:r>
          <a:r>
            <a:rPr lang="en-US" sz="1200" kern="1200" dirty="0"/>
            <a:t> / zona de </a:t>
          </a:r>
          <a:r>
            <a:rPr lang="en-US" sz="1200" kern="1200" dirty="0" err="1"/>
            <a:t>caida</a:t>
          </a:r>
          <a:r>
            <a:rPr lang="en-US" sz="1200" kern="1200" dirty="0"/>
            <a:t> </a:t>
          </a:r>
        </a:p>
      </dsp:txBody>
      <dsp:txXfrm>
        <a:off x="2220273" y="-78425"/>
        <a:ext cx="1583606" cy="751167"/>
      </dsp:txXfrm>
    </dsp:sp>
    <dsp:sp modelId="{558FD6BC-9E24-0D48-AA94-11BB2FF59104}">
      <dsp:nvSpPr>
        <dsp:cNvPr id="0" name=""/>
        <dsp:cNvSpPr/>
      </dsp:nvSpPr>
      <dsp:spPr>
        <a:xfrm>
          <a:off x="3648319" y="947997"/>
          <a:ext cx="1664878" cy="83243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2. </a:t>
          </a:r>
          <a:r>
            <a:rPr lang="en-US" sz="1200" kern="1200" dirty="0" err="1"/>
            <a:t>Apoyos</a:t>
          </a:r>
          <a:r>
            <a:rPr lang="en-US" sz="1200" kern="1200" dirty="0"/>
            <a:t> y </a:t>
          </a:r>
          <a:r>
            <a:rPr lang="en-US" sz="1200" kern="1200" dirty="0" err="1"/>
            <a:t>Cargas</a:t>
          </a:r>
          <a:r>
            <a:rPr lang="en-US" sz="1200" kern="1200" dirty="0"/>
            <a:t> </a:t>
          </a:r>
        </a:p>
      </dsp:txBody>
      <dsp:txXfrm>
        <a:off x="3688955" y="988633"/>
        <a:ext cx="1583606" cy="751167"/>
      </dsp:txXfrm>
    </dsp:sp>
    <dsp:sp modelId="{7CB3E2DB-2CF5-F549-B8D4-01DF4DBE484F}">
      <dsp:nvSpPr>
        <dsp:cNvPr id="0" name=""/>
        <dsp:cNvSpPr/>
      </dsp:nvSpPr>
      <dsp:spPr>
        <a:xfrm>
          <a:off x="3290253" y="2207925"/>
          <a:ext cx="2317311" cy="131209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a:t>
          </a:r>
          <a:r>
            <a:rPr lang="en-US" sz="2800" kern="1200" dirty="0" err="1"/>
            <a:t>Checar</a:t>
          </a:r>
          <a:r>
            <a:rPr lang="en-US" sz="2800" kern="1200" dirty="0"/>
            <a:t> el </a:t>
          </a:r>
          <a:r>
            <a:rPr lang="en-US" sz="2800" kern="1200" dirty="0" err="1"/>
            <a:t>equipo</a:t>
          </a:r>
          <a:r>
            <a:rPr lang="en-US" sz="2800" kern="1200" dirty="0"/>
            <a:t> </a:t>
          </a:r>
        </a:p>
      </dsp:txBody>
      <dsp:txXfrm>
        <a:off x="3354304" y="2271976"/>
        <a:ext cx="2189209" cy="1183997"/>
      </dsp:txXfrm>
    </dsp:sp>
    <dsp:sp modelId="{385ECEDF-260E-3447-9831-D9562F29D6D4}">
      <dsp:nvSpPr>
        <dsp:cNvPr id="0" name=""/>
        <dsp:cNvSpPr/>
      </dsp:nvSpPr>
      <dsp:spPr>
        <a:xfrm>
          <a:off x="1271942" y="2674536"/>
          <a:ext cx="1664878" cy="83243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4. Plan de </a:t>
          </a:r>
          <a:r>
            <a:rPr lang="en-US" sz="1200" kern="1200" dirty="0" err="1"/>
            <a:t>corte</a:t>
          </a:r>
          <a:r>
            <a:rPr lang="en-US" sz="1200" kern="1200" dirty="0"/>
            <a:t> y Plan de escape</a:t>
          </a:r>
        </a:p>
      </dsp:txBody>
      <dsp:txXfrm>
        <a:off x="1312578" y="2715172"/>
        <a:ext cx="1583606" cy="751167"/>
      </dsp:txXfrm>
    </dsp:sp>
    <dsp:sp modelId="{0FDA5076-9349-5A48-BB7C-29FC8A14BC8B}">
      <dsp:nvSpPr>
        <dsp:cNvPr id="0" name=""/>
        <dsp:cNvSpPr/>
      </dsp:nvSpPr>
      <dsp:spPr>
        <a:xfrm>
          <a:off x="710956" y="947997"/>
          <a:ext cx="1664878" cy="83243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5. </a:t>
          </a:r>
          <a:r>
            <a:rPr lang="en-US" sz="1200" kern="1200" dirty="0" err="1"/>
            <a:t>Implementacion</a:t>
          </a:r>
          <a:r>
            <a:rPr lang="en-US" sz="1200" kern="1200" dirty="0"/>
            <a:t> del plan </a:t>
          </a:r>
        </a:p>
      </dsp:txBody>
      <dsp:txXfrm>
        <a:off x="751592" y="988633"/>
        <a:ext cx="1583606" cy="7511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949952" y="-214145"/>
          <a:ext cx="3827127" cy="3827127"/>
        </a:xfrm>
        <a:prstGeom prst="circularArrow">
          <a:avLst>
            <a:gd name="adj1" fmla="val 5544"/>
            <a:gd name="adj2" fmla="val 330680"/>
            <a:gd name="adj3" fmla="val 13829466"/>
            <a:gd name="adj4" fmla="val 17353465"/>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1988242" y="-192449"/>
          <a:ext cx="1750547" cy="87527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 </a:t>
          </a:r>
          <a:r>
            <a:rPr lang="es-ES_tradnl" sz="1300" kern="1200" noProof="0" dirty="0"/>
            <a:t>Identificación</a:t>
          </a:r>
          <a:r>
            <a:rPr lang="en-US" sz="1300" kern="1200" dirty="0"/>
            <a:t> de </a:t>
          </a:r>
          <a:r>
            <a:rPr lang="en-US" sz="1300" kern="1200" dirty="0" err="1"/>
            <a:t>peligros</a:t>
          </a:r>
          <a:r>
            <a:rPr lang="en-US" sz="1300" kern="1200" dirty="0"/>
            <a:t> </a:t>
          </a:r>
          <a:r>
            <a:rPr lang="en-US" sz="1300" kern="1200" dirty="0" err="1"/>
            <a:t>en</a:t>
          </a:r>
          <a:r>
            <a:rPr lang="en-US" sz="1300" kern="1200" dirty="0"/>
            <a:t> el area de </a:t>
          </a:r>
          <a:r>
            <a:rPr lang="en-US" sz="1300" kern="1200" dirty="0" err="1"/>
            <a:t>trabajo</a:t>
          </a:r>
          <a:r>
            <a:rPr lang="en-US" sz="1300" kern="1200" dirty="0"/>
            <a:t> / zona de </a:t>
          </a:r>
          <a:r>
            <a:rPr lang="en-US" sz="1300" kern="1200" dirty="0" err="1"/>
            <a:t>caida</a:t>
          </a:r>
          <a:r>
            <a:rPr lang="en-US" sz="1300" kern="1200" dirty="0"/>
            <a:t> </a:t>
          </a:r>
        </a:p>
      </dsp:txBody>
      <dsp:txXfrm>
        <a:off x="2030969" y="-149722"/>
        <a:ext cx="1665093" cy="789819"/>
      </dsp:txXfrm>
    </dsp:sp>
    <dsp:sp modelId="{558FD6BC-9E24-0D48-AA94-11BB2FF59104}">
      <dsp:nvSpPr>
        <dsp:cNvPr id="0" name=""/>
        <dsp:cNvSpPr/>
      </dsp:nvSpPr>
      <dsp:spPr>
        <a:xfrm>
          <a:off x="3540401" y="935260"/>
          <a:ext cx="1750547" cy="87527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2. </a:t>
          </a:r>
          <a:r>
            <a:rPr lang="en-US" sz="1300" kern="1200" dirty="0" err="1"/>
            <a:t>Apoyos</a:t>
          </a:r>
          <a:r>
            <a:rPr lang="en-US" sz="1300" kern="1200" dirty="0"/>
            <a:t> y </a:t>
          </a:r>
          <a:r>
            <a:rPr lang="en-US" sz="1300" kern="1200" dirty="0" err="1"/>
            <a:t>Cargas</a:t>
          </a:r>
          <a:r>
            <a:rPr lang="en-US" sz="1300" kern="1200" dirty="0"/>
            <a:t> </a:t>
          </a:r>
        </a:p>
      </dsp:txBody>
      <dsp:txXfrm>
        <a:off x="3583128" y="977987"/>
        <a:ext cx="1665093" cy="789819"/>
      </dsp:txXfrm>
    </dsp:sp>
    <dsp:sp modelId="{7CB3E2DB-2CF5-F549-B8D4-01DF4DBE484F}">
      <dsp:nvSpPr>
        <dsp:cNvPr id="0" name=""/>
        <dsp:cNvSpPr/>
      </dsp:nvSpPr>
      <dsp:spPr>
        <a:xfrm>
          <a:off x="2947529" y="2759933"/>
          <a:ext cx="1750547" cy="87527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3. </a:t>
          </a:r>
          <a:r>
            <a:rPr lang="en-US" sz="1300" kern="1200" dirty="0" err="1"/>
            <a:t>Checar</a:t>
          </a:r>
          <a:r>
            <a:rPr lang="en-US" sz="1300" kern="1200" dirty="0"/>
            <a:t> el </a:t>
          </a:r>
          <a:r>
            <a:rPr lang="en-US" sz="1300" kern="1200" dirty="0" err="1"/>
            <a:t>equipo</a:t>
          </a:r>
          <a:r>
            <a:rPr lang="en-US" sz="1300" kern="1200" dirty="0"/>
            <a:t> </a:t>
          </a:r>
        </a:p>
      </dsp:txBody>
      <dsp:txXfrm>
        <a:off x="2990256" y="2802660"/>
        <a:ext cx="1665093" cy="789819"/>
      </dsp:txXfrm>
    </dsp:sp>
    <dsp:sp modelId="{385ECEDF-260E-3447-9831-D9562F29D6D4}">
      <dsp:nvSpPr>
        <dsp:cNvPr id="0" name=""/>
        <dsp:cNvSpPr/>
      </dsp:nvSpPr>
      <dsp:spPr>
        <a:xfrm>
          <a:off x="356763" y="2226106"/>
          <a:ext cx="2181935" cy="164621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4. Plan de </a:t>
          </a:r>
          <a:r>
            <a:rPr lang="en-US" sz="2400" b="1" kern="1200" dirty="0" err="1"/>
            <a:t>corte</a:t>
          </a:r>
          <a:r>
            <a:rPr lang="en-US" sz="2400" b="1" kern="1200" dirty="0"/>
            <a:t> y Plan de escape</a:t>
          </a:r>
        </a:p>
      </dsp:txBody>
      <dsp:txXfrm>
        <a:off x="437125" y="2306468"/>
        <a:ext cx="2021211" cy="1485491"/>
      </dsp:txXfrm>
    </dsp:sp>
    <dsp:sp modelId="{0FDA5076-9349-5A48-BB7C-29FC8A14BC8B}">
      <dsp:nvSpPr>
        <dsp:cNvPr id="0" name=""/>
        <dsp:cNvSpPr/>
      </dsp:nvSpPr>
      <dsp:spPr>
        <a:xfrm>
          <a:off x="436082" y="935260"/>
          <a:ext cx="1750547" cy="875273"/>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5. </a:t>
          </a:r>
          <a:r>
            <a:rPr lang="en-US" sz="1300" kern="1200" dirty="0" err="1"/>
            <a:t>Implementaci</a:t>
          </a:r>
          <a:r>
            <a:rPr lang="es-ES_tradnl" sz="1300" kern="1200" noProof="0" dirty="0" err="1"/>
            <a:t>ó</a:t>
          </a:r>
          <a:r>
            <a:rPr lang="en-US" sz="1300" kern="1200" dirty="0"/>
            <a:t>n del plan </a:t>
          </a:r>
        </a:p>
      </dsp:txBody>
      <dsp:txXfrm>
        <a:off x="478809" y="977987"/>
        <a:ext cx="1665093" cy="7898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1075430" y="-26637"/>
          <a:ext cx="4622473" cy="4622473"/>
        </a:xfrm>
        <a:prstGeom prst="circularArrow">
          <a:avLst>
            <a:gd name="adj1" fmla="val 5544"/>
            <a:gd name="adj2" fmla="val 330680"/>
            <a:gd name="adj3" fmla="val 13798816"/>
            <a:gd name="adj4" fmla="val 17372048"/>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2315104" y="1114"/>
          <a:ext cx="2143125" cy="10715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 </a:t>
          </a:r>
          <a:r>
            <a:rPr lang="en-US" sz="1600" kern="1200" dirty="0" err="1"/>
            <a:t>Identificacion</a:t>
          </a:r>
          <a:r>
            <a:rPr lang="en-US" sz="1600" kern="1200" dirty="0"/>
            <a:t> de </a:t>
          </a:r>
          <a:r>
            <a:rPr lang="en-US" sz="1600" kern="1200" dirty="0" err="1"/>
            <a:t>peligros</a:t>
          </a:r>
          <a:r>
            <a:rPr lang="en-US" sz="1600" kern="1200" dirty="0"/>
            <a:t> </a:t>
          </a:r>
          <a:r>
            <a:rPr lang="en-US" sz="1600" kern="1200" dirty="0" err="1"/>
            <a:t>en</a:t>
          </a:r>
          <a:r>
            <a:rPr lang="en-US" sz="1600" kern="1200" dirty="0"/>
            <a:t> el area de </a:t>
          </a:r>
          <a:r>
            <a:rPr lang="en-US" sz="1600" kern="1200" dirty="0" err="1"/>
            <a:t>trabajo</a:t>
          </a:r>
          <a:r>
            <a:rPr lang="en-US" sz="1600" kern="1200" dirty="0"/>
            <a:t> / zona de </a:t>
          </a:r>
          <a:r>
            <a:rPr lang="en-US" sz="1600" kern="1200" dirty="0" err="1"/>
            <a:t>caida</a:t>
          </a:r>
          <a:r>
            <a:rPr lang="en-US" sz="1600" kern="1200" dirty="0"/>
            <a:t> </a:t>
          </a:r>
        </a:p>
      </dsp:txBody>
      <dsp:txXfrm>
        <a:off x="2367413" y="53423"/>
        <a:ext cx="2038507" cy="966944"/>
      </dsp:txXfrm>
    </dsp:sp>
    <dsp:sp modelId="{558FD6BC-9E24-0D48-AA94-11BB2FF59104}">
      <dsp:nvSpPr>
        <dsp:cNvPr id="0" name=""/>
        <dsp:cNvSpPr/>
      </dsp:nvSpPr>
      <dsp:spPr>
        <a:xfrm>
          <a:off x="4189830" y="1363183"/>
          <a:ext cx="2143125" cy="1071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 </a:t>
          </a:r>
          <a:r>
            <a:rPr lang="en-US" sz="1600" kern="1200" dirty="0" err="1"/>
            <a:t>Apoyos</a:t>
          </a:r>
          <a:r>
            <a:rPr lang="en-US" sz="1600" kern="1200" dirty="0"/>
            <a:t> y </a:t>
          </a:r>
          <a:r>
            <a:rPr lang="en-US" sz="1600" kern="1200" dirty="0" err="1"/>
            <a:t>Cargas</a:t>
          </a:r>
          <a:r>
            <a:rPr lang="en-US" sz="1600" kern="1200" dirty="0"/>
            <a:t> </a:t>
          </a:r>
        </a:p>
      </dsp:txBody>
      <dsp:txXfrm>
        <a:off x="4242139" y="1415492"/>
        <a:ext cx="2038507" cy="966944"/>
      </dsp:txXfrm>
    </dsp:sp>
    <dsp:sp modelId="{7CB3E2DB-2CF5-F549-B8D4-01DF4DBE484F}">
      <dsp:nvSpPr>
        <dsp:cNvPr id="0" name=""/>
        <dsp:cNvSpPr/>
      </dsp:nvSpPr>
      <dsp:spPr>
        <a:xfrm>
          <a:off x="3473749" y="3567056"/>
          <a:ext cx="2143125" cy="1071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 </a:t>
          </a:r>
          <a:r>
            <a:rPr lang="en-US" sz="1600" kern="1200" dirty="0" err="1"/>
            <a:t>Checar</a:t>
          </a:r>
          <a:r>
            <a:rPr lang="en-US" sz="1600" kern="1200" dirty="0"/>
            <a:t> el </a:t>
          </a:r>
          <a:r>
            <a:rPr lang="en-US" sz="1600" kern="1200" dirty="0" err="1"/>
            <a:t>equipo</a:t>
          </a:r>
          <a:r>
            <a:rPr lang="en-US" sz="1600" kern="1200" dirty="0"/>
            <a:t> </a:t>
          </a:r>
        </a:p>
      </dsp:txBody>
      <dsp:txXfrm>
        <a:off x="3526058" y="3619365"/>
        <a:ext cx="2038507" cy="966944"/>
      </dsp:txXfrm>
    </dsp:sp>
    <dsp:sp modelId="{385ECEDF-260E-3447-9831-D9562F29D6D4}">
      <dsp:nvSpPr>
        <dsp:cNvPr id="0" name=""/>
        <dsp:cNvSpPr/>
      </dsp:nvSpPr>
      <dsp:spPr>
        <a:xfrm>
          <a:off x="1156459" y="3567056"/>
          <a:ext cx="2143125" cy="1071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 Plan de </a:t>
          </a:r>
          <a:r>
            <a:rPr lang="en-US" sz="1600" kern="1200" dirty="0" err="1"/>
            <a:t>corte</a:t>
          </a:r>
          <a:r>
            <a:rPr lang="en-US" sz="1600" kern="1200" dirty="0"/>
            <a:t> y Plan de escape</a:t>
          </a:r>
        </a:p>
      </dsp:txBody>
      <dsp:txXfrm>
        <a:off x="1208768" y="3619365"/>
        <a:ext cx="2038507" cy="966944"/>
      </dsp:txXfrm>
    </dsp:sp>
    <dsp:sp modelId="{0FDA5076-9349-5A48-BB7C-29FC8A14BC8B}">
      <dsp:nvSpPr>
        <dsp:cNvPr id="0" name=""/>
        <dsp:cNvSpPr/>
      </dsp:nvSpPr>
      <dsp:spPr>
        <a:xfrm>
          <a:off x="440377" y="1363183"/>
          <a:ext cx="2143125" cy="107156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5. </a:t>
          </a:r>
          <a:r>
            <a:rPr lang="en-US" sz="1600" kern="1200" dirty="0" err="1"/>
            <a:t>Implementacion</a:t>
          </a:r>
          <a:r>
            <a:rPr lang="en-US" sz="1600" kern="1200" dirty="0"/>
            <a:t> del plan </a:t>
          </a:r>
        </a:p>
      </dsp:txBody>
      <dsp:txXfrm>
        <a:off x="492686" y="1415492"/>
        <a:ext cx="2038507" cy="9669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1075430" y="-26637"/>
          <a:ext cx="4622473" cy="4622473"/>
        </a:xfrm>
        <a:prstGeom prst="circularArrow">
          <a:avLst>
            <a:gd name="adj1" fmla="val 5544"/>
            <a:gd name="adj2" fmla="val 330680"/>
            <a:gd name="adj3" fmla="val 13798816"/>
            <a:gd name="adj4" fmla="val 17372048"/>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2315104" y="1114"/>
          <a:ext cx="2143125" cy="10715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 </a:t>
          </a:r>
          <a:r>
            <a:rPr lang="en-US" sz="1600" kern="1200" dirty="0" err="1"/>
            <a:t>Identificacion</a:t>
          </a:r>
          <a:r>
            <a:rPr lang="en-US" sz="1600" kern="1200" dirty="0"/>
            <a:t> de </a:t>
          </a:r>
          <a:r>
            <a:rPr lang="en-US" sz="1600" kern="1200" dirty="0" err="1"/>
            <a:t>peligros</a:t>
          </a:r>
          <a:r>
            <a:rPr lang="en-US" sz="1600" kern="1200" dirty="0"/>
            <a:t> </a:t>
          </a:r>
          <a:r>
            <a:rPr lang="en-US" sz="1600" kern="1200" dirty="0" err="1"/>
            <a:t>en</a:t>
          </a:r>
          <a:r>
            <a:rPr lang="en-US" sz="1600" kern="1200" dirty="0"/>
            <a:t> el area de </a:t>
          </a:r>
          <a:r>
            <a:rPr lang="en-US" sz="1600" kern="1200" dirty="0" err="1"/>
            <a:t>trabajo</a:t>
          </a:r>
          <a:r>
            <a:rPr lang="en-US" sz="1600" kern="1200" dirty="0"/>
            <a:t> / zona de </a:t>
          </a:r>
          <a:r>
            <a:rPr lang="en-US" sz="1600" kern="1200" dirty="0" err="1"/>
            <a:t>caida</a:t>
          </a:r>
          <a:r>
            <a:rPr lang="en-US" sz="1600" kern="1200" dirty="0"/>
            <a:t> </a:t>
          </a:r>
        </a:p>
      </dsp:txBody>
      <dsp:txXfrm>
        <a:off x="2367413" y="53423"/>
        <a:ext cx="2038507" cy="966944"/>
      </dsp:txXfrm>
    </dsp:sp>
    <dsp:sp modelId="{558FD6BC-9E24-0D48-AA94-11BB2FF59104}">
      <dsp:nvSpPr>
        <dsp:cNvPr id="0" name=""/>
        <dsp:cNvSpPr/>
      </dsp:nvSpPr>
      <dsp:spPr>
        <a:xfrm>
          <a:off x="4189830" y="1363183"/>
          <a:ext cx="2143125" cy="1071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 </a:t>
          </a:r>
          <a:r>
            <a:rPr lang="en-US" sz="1600" kern="1200" dirty="0" err="1"/>
            <a:t>Apoyos</a:t>
          </a:r>
          <a:r>
            <a:rPr lang="en-US" sz="1600" kern="1200" dirty="0"/>
            <a:t> y </a:t>
          </a:r>
          <a:r>
            <a:rPr lang="en-US" sz="1600" kern="1200" dirty="0" err="1"/>
            <a:t>Cargas</a:t>
          </a:r>
          <a:r>
            <a:rPr lang="en-US" sz="1600" kern="1200" dirty="0"/>
            <a:t> </a:t>
          </a:r>
        </a:p>
      </dsp:txBody>
      <dsp:txXfrm>
        <a:off x="4242139" y="1415492"/>
        <a:ext cx="2038507" cy="966944"/>
      </dsp:txXfrm>
    </dsp:sp>
    <dsp:sp modelId="{7CB3E2DB-2CF5-F549-B8D4-01DF4DBE484F}">
      <dsp:nvSpPr>
        <dsp:cNvPr id="0" name=""/>
        <dsp:cNvSpPr/>
      </dsp:nvSpPr>
      <dsp:spPr>
        <a:xfrm>
          <a:off x="3473749" y="3567056"/>
          <a:ext cx="2143125" cy="1071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 </a:t>
          </a:r>
          <a:r>
            <a:rPr lang="en-US" sz="1600" kern="1200" dirty="0" err="1"/>
            <a:t>Checar</a:t>
          </a:r>
          <a:r>
            <a:rPr lang="en-US" sz="1600" kern="1200" dirty="0"/>
            <a:t> el </a:t>
          </a:r>
          <a:r>
            <a:rPr lang="en-US" sz="1600" kern="1200" dirty="0" err="1"/>
            <a:t>equipo</a:t>
          </a:r>
          <a:r>
            <a:rPr lang="en-US" sz="1600" kern="1200" dirty="0"/>
            <a:t> </a:t>
          </a:r>
        </a:p>
      </dsp:txBody>
      <dsp:txXfrm>
        <a:off x="3526058" y="3619365"/>
        <a:ext cx="2038507" cy="966944"/>
      </dsp:txXfrm>
    </dsp:sp>
    <dsp:sp modelId="{385ECEDF-260E-3447-9831-D9562F29D6D4}">
      <dsp:nvSpPr>
        <dsp:cNvPr id="0" name=""/>
        <dsp:cNvSpPr/>
      </dsp:nvSpPr>
      <dsp:spPr>
        <a:xfrm>
          <a:off x="1156459" y="3567056"/>
          <a:ext cx="2143125" cy="107156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 Plan de </a:t>
          </a:r>
          <a:r>
            <a:rPr lang="en-US" sz="1600" kern="1200" dirty="0" err="1"/>
            <a:t>corte</a:t>
          </a:r>
          <a:r>
            <a:rPr lang="en-US" sz="1600" kern="1200" dirty="0"/>
            <a:t> y Plan de escape</a:t>
          </a:r>
        </a:p>
      </dsp:txBody>
      <dsp:txXfrm>
        <a:off x="1208768" y="3619365"/>
        <a:ext cx="2038507" cy="966944"/>
      </dsp:txXfrm>
    </dsp:sp>
    <dsp:sp modelId="{0FDA5076-9349-5A48-BB7C-29FC8A14BC8B}">
      <dsp:nvSpPr>
        <dsp:cNvPr id="0" name=""/>
        <dsp:cNvSpPr/>
      </dsp:nvSpPr>
      <dsp:spPr>
        <a:xfrm>
          <a:off x="440377" y="1363183"/>
          <a:ext cx="2143125" cy="107156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5. </a:t>
          </a:r>
          <a:r>
            <a:rPr lang="en-US" sz="1600" kern="1200" dirty="0" err="1"/>
            <a:t>Implementacion</a:t>
          </a:r>
          <a:r>
            <a:rPr lang="en-US" sz="1600" kern="1200" dirty="0"/>
            <a:t> del plan </a:t>
          </a:r>
        </a:p>
      </dsp:txBody>
      <dsp:txXfrm>
        <a:off x="492686" y="1415492"/>
        <a:ext cx="2038507" cy="9669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54E2A-8FD6-994A-AF88-CB53FE2A97C7}" type="datetimeFigureOut">
              <a:rPr lang="en-US" smtClean="0"/>
              <a:t>5/15/23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A492DC-1975-D54A-8EFA-F49DD7212D4C}" type="slidenum">
              <a:rPr lang="en-US" smtClean="0"/>
              <a:t>‹#›</a:t>
            </a:fld>
            <a:endParaRPr lang="en-US"/>
          </a:p>
        </p:txBody>
      </p:sp>
    </p:spTree>
    <p:extLst>
      <p:ext uri="{BB962C8B-B14F-4D97-AF65-F5344CB8AC3E}">
        <p14:creationId xmlns:p14="http://schemas.microsoft.com/office/powerpoint/2010/main" val="94530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simonasroka?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unsplash.com/search/photos/electric-wires?utm_source=unsplash&amp;utm_medium=referral&amp;utm_content=creditCopyTex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lickr.com/photos/hz536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youtu.be/j7lduKUT0-I"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jeremyperkins?utm_source=unsplash&amp;utm_medium=referral&amp;utm_content=creditCopyTex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search/photos/electricity?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fxSFTAPXn9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 Título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el descargo de responsabilidad.</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Desafortunadamente, los árboles son los que mas se dañan en las tormentas y son estos los mas peligrosos de limpiar. Los arboles dañados por tormentas están sujetos a una gran cantidad de peligros asociados con la tala de arboles y mucho, mucho mas. Las condiciones de trabajo pueden ser muy difíciles. Los arboles caídos se pueden enredar con otros arboles, o caerse en edificios, vehículos o alambres. La energía apresada en las ramas o en los troncos comprimidos puede ser liberada repentina, explosiva y fatalmente. Cada situación es diferente y requiere una consideración única. Esta tarea debe dejarse a gente con experiencia considerable y nunca debe de hacerse por un usuario ocasional de la motosierra.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492DC-1975-D54A-8EFA-F49DD7212D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546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#10 Electricidad</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peligros de trabajar con arboles se incrementa significativamente durante una tormenta. Muchas de las herramientas que dependemos para protegernos de los peligros de la electricidad como podadora telescópica, serruchos, aparatos de elevación, pierden su capacidad de aislamiento cuando están mojadas. Los arboles en los que trabajamos son mucho mas conductores cuando están mojados.  Los vientos fuertes pueden empujar y poner las puntas de los arboles en contacto con alambres conductores y esto hace el corte de ramas y puntas extremadamente difícil aun utilizando cuerdas.  Los trabajadores deben usar precauciones extremas y un buen juicio en estas situaciones y, si lo requiere, demorar el trabajo hasta que las condiciones de clima mejoren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una inspección concienzuda antes de acercarse al árbol. El despeje de líneas es la </a:t>
            </a:r>
            <a:r>
              <a:rPr lang="es-ES" sz="1200" b="1" kern="1200" dirty="0">
                <a:solidFill>
                  <a:schemeClr val="tx1"/>
                </a:solidFill>
                <a:effectLst/>
                <a:latin typeface="+mn-lt"/>
                <a:ea typeface="+mn-ea"/>
                <a:cs typeface="+mn-cs"/>
              </a:rPr>
              <a:t>poda</a:t>
            </a:r>
            <a:r>
              <a:rPr lang="es-ES" sz="1200" kern="1200" dirty="0">
                <a:solidFill>
                  <a:schemeClr val="tx1"/>
                </a:solidFill>
                <a:effectLst/>
                <a:latin typeface="+mn-lt"/>
                <a:ea typeface="+mn-ea"/>
                <a:cs typeface="+mn-cs"/>
              </a:rPr>
              <a:t>, corte, reparación, mantenimiento, remoción o el </a:t>
            </a:r>
            <a:r>
              <a:rPr lang="es-ES" sz="1200" b="1" kern="1200" dirty="0">
                <a:solidFill>
                  <a:schemeClr val="tx1"/>
                </a:solidFill>
                <a:effectLst/>
                <a:latin typeface="+mn-lt"/>
                <a:ea typeface="+mn-ea"/>
                <a:cs typeface="+mn-cs"/>
              </a:rPr>
              <a:t>quitar arboles</a:t>
            </a:r>
            <a:r>
              <a:rPr lang="es-ES" sz="1200" kern="1200" dirty="0">
                <a:solidFill>
                  <a:schemeClr val="tx1"/>
                </a:solidFill>
                <a:effectLst/>
                <a:latin typeface="+mn-lt"/>
                <a:ea typeface="+mn-ea"/>
                <a:cs typeface="+mn-cs"/>
              </a:rPr>
              <a:t> o cortar los arbustos que están cerca (dentro de 10 pies de) </a:t>
            </a:r>
            <a:r>
              <a:rPr lang="es-ES" sz="1200" b="1" kern="1200" dirty="0">
                <a:solidFill>
                  <a:schemeClr val="tx1"/>
                </a:solidFill>
                <a:effectLst/>
                <a:latin typeface="+mn-lt"/>
                <a:ea typeface="+mn-ea"/>
                <a:cs typeface="+mn-cs"/>
              </a:rPr>
              <a:t>líneas eléctricas</a:t>
            </a:r>
            <a:r>
              <a:rPr lang="es-ES" sz="1200" kern="1200" dirty="0">
                <a:solidFill>
                  <a:schemeClr val="tx1"/>
                </a:solidFill>
                <a:effectLst/>
                <a:latin typeface="+mn-lt"/>
                <a:ea typeface="+mn-ea"/>
                <a:cs typeface="+mn-cs"/>
              </a:rPr>
              <a:t> vivas.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Aun un circuito de un poste de luz de la calle o una línea de teléfono tiene un voltaje suficiente para matar, casi todos los </a:t>
            </a:r>
            <a:r>
              <a:rPr lang="es-ES" sz="1200" kern="1200" dirty="0" err="1">
                <a:solidFill>
                  <a:schemeClr val="tx1"/>
                </a:solidFill>
                <a:effectLst/>
                <a:latin typeface="+mn-lt"/>
                <a:ea typeface="+mn-ea"/>
                <a:cs typeface="+mn-cs"/>
              </a:rPr>
              <a:t>arboristas</a:t>
            </a:r>
            <a:r>
              <a:rPr lang="es-ES" sz="1200" kern="1200" dirty="0">
                <a:solidFill>
                  <a:schemeClr val="tx1"/>
                </a:solidFill>
                <a:effectLst/>
                <a:latin typeface="+mn-lt"/>
                <a:ea typeface="+mn-ea"/>
                <a:cs typeface="+mn-cs"/>
              </a:rPr>
              <a:t>, están expuestos de alguna forma a este peligro. De hecho, los trabajadores no tienen que tocar los cables para ser electrocutados—la mitad de las electrocuciones son el resultado de un contacto indirecto.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Aun el suelo bajo sus pies puede conducir electricidad si se dan las condiciones y el voltaje adecuadas.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Trate todos los arboles caídos como energizados.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10</a:t>
            </a:fld>
            <a:endParaRPr lang="en-US"/>
          </a:p>
        </p:txBody>
      </p:sp>
    </p:spTree>
    <p:extLst>
      <p:ext uri="{BB962C8B-B14F-4D97-AF65-F5344CB8AC3E}">
        <p14:creationId xmlns:p14="http://schemas.microsoft.com/office/powerpoint/2010/main" val="301485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#11 Advertencia Eléctrica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 Reafirme la diapositiva.</a:t>
            </a: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Tenga en mente que electricidad de una línea caída lejana puede llegar su sitio de trabajo a través de conductores como malla ciclónica, bordes de metal, o aun a través de cosas “inofensivas’ como líneas de teléfono o cable.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11</a:t>
            </a:fld>
            <a:endParaRPr lang="en-US"/>
          </a:p>
        </p:txBody>
      </p:sp>
    </p:spTree>
    <p:extLst>
      <p:ext uri="{BB962C8B-B14F-4D97-AF65-F5344CB8AC3E}">
        <p14:creationId xmlns:p14="http://schemas.microsoft.com/office/powerpoint/2010/main" val="936942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#12 Peligro por generadores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Adicionalmente, algunos dueños de casa ponen generadores de electricidad de manera incorrecta y pueden causar “retroalimentación” en su casa, el cual se puede incrementar en volumen en los transformadores, re-energizando las líneas que los </a:t>
            </a:r>
            <a:r>
              <a:rPr lang="es-ES" sz="1200" kern="1200" dirty="0" err="1">
                <a:solidFill>
                  <a:schemeClr val="tx1"/>
                </a:solidFill>
                <a:effectLst/>
                <a:latin typeface="+mn-lt"/>
                <a:ea typeface="+mn-ea"/>
                <a:cs typeface="+mn-cs"/>
              </a:rPr>
              <a:t>arboristas</a:t>
            </a:r>
            <a:r>
              <a:rPr lang="es-ES" sz="1200" kern="1200" dirty="0">
                <a:solidFill>
                  <a:schemeClr val="tx1"/>
                </a:solidFill>
                <a:effectLst/>
                <a:latin typeface="+mn-lt"/>
                <a:ea typeface="+mn-ea"/>
                <a:cs typeface="+mn-cs"/>
              </a:rPr>
              <a:t> “hayan dado” por muertas/inactivas.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hay un generador operando o con las luces encendidas en una residencia en un área con apagón, considere todos los conductores energizados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Una vez mas, no empiece a trabajar hasta que la compañía de electricidad haya determinado las líneas caídas como muertas/inactivas.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12</a:t>
            </a:fld>
            <a:endParaRPr lang="en-US"/>
          </a:p>
        </p:txBody>
      </p:sp>
    </p:spTree>
    <p:extLst>
      <p:ext uri="{BB962C8B-B14F-4D97-AF65-F5344CB8AC3E}">
        <p14:creationId xmlns:p14="http://schemas.microsoft.com/office/powerpoint/2010/main" val="122026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#13 Tráfico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Todos los trabajadores dentro de una zona de derecho de paso que están expuestos a tráfico o a vehículos de trabajo, deben usar ropa de seguridad que sea visible.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Tenga un plan para el flujo del tráfico y designe quien este encargado de ejecutar y llevar a cabo ese plan.  Use conos.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peatones deben tener un camino separado del tráfico vehicular.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Crédito de la foto: </a:t>
            </a:r>
            <a:r>
              <a:rPr lang="es-ES" sz="1200" kern="1200" dirty="0" err="1">
                <a:solidFill>
                  <a:schemeClr val="tx1"/>
                </a:solidFill>
                <a:effectLst/>
                <a:latin typeface="+mn-lt"/>
                <a:ea typeface="+mn-ea"/>
                <a:cs typeface="+mn-cs"/>
              </a:rPr>
              <a:t>Oregon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Department</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Transportation</a:t>
            </a:r>
            <a:endParaRPr lang="en-US" sz="1200"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Phillip</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Kelley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13</a:t>
            </a:fld>
            <a:endParaRPr lang="en-US"/>
          </a:p>
        </p:txBody>
      </p:sp>
    </p:spTree>
    <p:extLst>
      <p:ext uri="{BB962C8B-B14F-4D97-AF65-F5344CB8AC3E}">
        <p14:creationId xmlns:p14="http://schemas.microsoft.com/office/powerpoint/2010/main" val="2957202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#14 Zona de trabajo/caída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área de trabajo debe incluir cualquier área que sea peligrosa para los trabajadores o el público.</a:t>
            </a:r>
            <a:r>
              <a:rPr lang="en-US" dirty="0">
                <a:effectLst/>
              </a:rPr>
              <a:t> </a:t>
            </a:r>
            <a:r>
              <a:rPr lang="es-E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zona de caída es el área donde todo lo cortado del árbol pueda caer. Esto incluye cualquier área con el potencial de causar heridas por objetos caídos.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14</a:t>
            </a:fld>
            <a:endParaRPr lang="en-US"/>
          </a:p>
        </p:txBody>
      </p:sp>
    </p:spTree>
    <p:extLst>
      <p:ext uri="{BB962C8B-B14F-4D97-AF65-F5344CB8AC3E}">
        <p14:creationId xmlns:p14="http://schemas.microsoft.com/office/powerpoint/2010/main" val="523848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#15 Apoyo y carga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apoyo y la carga de un árbol dañado por una tormenta puede poner las ramas y troncos bajo una gran presión. Arboles recargados en líneas de electricidad o comunicaciones están bajo presión y su peso guarda energía en los alambres estirados.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troncos de los arboles pueden estar doblados y bajo presión. Algunas veces los arboles son desenraizados. El tronco puede darles la vuelta y doblarse cuando se libere de la presión que ejerce la raíz.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potencial de energía causada por el apoyo y carga puede liberarse repentina, explosiva y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 consecuencias involuntarias y potencialmente mortales.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15</a:t>
            </a:fld>
            <a:endParaRPr lang="en-US"/>
          </a:p>
        </p:txBody>
      </p:sp>
    </p:spTree>
    <p:extLst>
      <p:ext uri="{BB962C8B-B14F-4D97-AF65-F5344CB8AC3E}">
        <p14:creationId xmlns:p14="http://schemas.microsoft.com/office/powerpoint/2010/main" val="3401528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#16 Arboles inclinados/ladeados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tormentas están entre las muchas de las cosas que pueden causar que un árbol se incline o ladee. Generalmente si el árbol tiene 3 pies o menos de inclinación, el corte de muesca podría ayudar a compensarlo. El uso de cuñas es beneficioso. Una soga puede ser invaluable.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492DC-1975-D54A-8EFA-F49DD7212D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3704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#17 Alambres- Apoyo y Carga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la carga se libera de las líneas de eléctricas o comunicación, el árbol puede ser lanzado al aire.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Foto por </a:t>
            </a:r>
            <a:r>
              <a:rPr lang="es-ES" sz="1200" u="sng" kern="1200" dirty="0">
                <a:solidFill>
                  <a:schemeClr val="tx1"/>
                </a:solidFill>
                <a:effectLst/>
                <a:latin typeface="+mn-lt"/>
                <a:ea typeface="+mn-ea"/>
                <a:cs typeface="+mn-cs"/>
                <a:hlinkClick r:id="rId3"/>
              </a:rPr>
              <a:t>Simona Sroková</a:t>
            </a:r>
            <a:r>
              <a:rPr lang="es-ES" sz="1200" kern="1200" dirty="0">
                <a:solidFill>
                  <a:schemeClr val="tx1"/>
                </a:solidFill>
                <a:effectLst/>
                <a:latin typeface="+mn-lt"/>
                <a:ea typeface="+mn-ea"/>
                <a:cs typeface="+mn-cs"/>
              </a:rPr>
              <a:t> en </a:t>
            </a:r>
            <a:r>
              <a:rPr lang="es-ES" sz="1200" u="sng" kern="1200" dirty="0">
                <a:solidFill>
                  <a:schemeClr val="tx1"/>
                </a:solidFill>
                <a:effectLst/>
                <a:latin typeface="+mn-lt"/>
                <a:ea typeface="+mn-ea"/>
                <a:cs typeface="+mn-cs"/>
                <a:hlinkClick r:id="rId4"/>
              </a:rPr>
              <a:t>Unsplash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17</a:t>
            </a:fld>
            <a:endParaRPr lang="en-US"/>
          </a:p>
        </p:txBody>
      </p:sp>
    </p:spTree>
    <p:extLst>
      <p:ext uri="{BB962C8B-B14F-4D97-AF65-F5344CB8AC3E}">
        <p14:creationId xmlns:p14="http://schemas.microsoft.com/office/powerpoint/2010/main" val="1182680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#18 Video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Muestre el video.</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https://</a:t>
            </a:r>
            <a:r>
              <a:rPr lang="es-ES" sz="1200" kern="1200" dirty="0" err="1">
                <a:solidFill>
                  <a:schemeClr val="tx1"/>
                </a:solidFill>
                <a:effectLst/>
                <a:latin typeface="+mn-lt"/>
                <a:ea typeface="+mn-ea"/>
                <a:cs typeface="+mn-cs"/>
              </a:rPr>
              <a:t>www.youtube.com</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watch?time_continue</a:t>
            </a:r>
            <a:r>
              <a:rPr lang="es-ES" sz="1200" kern="1200" dirty="0">
                <a:solidFill>
                  <a:schemeClr val="tx1"/>
                </a:solidFill>
                <a:effectLst/>
                <a:latin typeface="+mn-lt"/>
                <a:ea typeface="+mn-ea"/>
                <a:cs typeface="+mn-cs"/>
              </a:rPr>
              <a:t>=19&amp;v=dV86LCaVQLI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18</a:t>
            </a:fld>
            <a:endParaRPr lang="en-US"/>
          </a:p>
        </p:txBody>
      </p:sp>
    </p:spTree>
    <p:extLst>
      <p:ext uri="{BB962C8B-B14F-4D97-AF65-F5344CB8AC3E}">
        <p14:creationId xmlns:p14="http://schemas.microsoft.com/office/powerpoint/2010/main" val="3022316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#19 Alambres- Apoyo y Carga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difícil el predecir la forma exacta de la liberación de energía. Este es otro ejemplo de que es lo que puede hacer una energía que esta atrapada. Es también un buen ejemplo porque nadie debe de quedarse a platicar en la zona de caída.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19</a:t>
            </a:fld>
            <a:endParaRPr lang="en-US"/>
          </a:p>
        </p:txBody>
      </p:sp>
    </p:spTree>
    <p:extLst>
      <p:ext uri="{BB962C8B-B14F-4D97-AF65-F5344CB8AC3E}">
        <p14:creationId xmlns:p14="http://schemas.microsoft.com/office/powerpoint/2010/main" val="100958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 Antes de Empezar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Antes de empezar póngase su Equipo de Protección Personal (EPP o PPE en ingles). Esto incluye, casco, protección de ojos (</a:t>
            </a:r>
            <a:r>
              <a:rPr lang="es-ES" sz="1200" kern="1200" dirty="0" err="1">
                <a:solidFill>
                  <a:schemeClr val="tx1"/>
                </a:solidFill>
                <a:effectLst/>
                <a:latin typeface="+mn-lt"/>
                <a:ea typeface="+mn-ea"/>
                <a:cs typeface="+mn-cs"/>
              </a:rPr>
              <a:t>goggles</a:t>
            </a:r>
            <a:r>
              <a:rPr lang="es-ES" sz="1200" kern="1200" dirty="0">
                <a:solidFill>
                  <a:schemeClr val="tx1"/>
                </a:solidFill>
                <a:effectLst/>
                <a:latin typeface="+mn-lt"/>
                <a:ea typeface="+mn-ea"/>
                <a:cs typeface="+mn-cs"/>
              </a:rPr>
              <a:t>), protección de oídos, chaparreras o pantalones de talar, y botas apropiadas. La motosierra nunca, en ninguna circunstancia, debe ser operada sin este equipo. La importancia de usar el EPP nunca debe minimizado.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Asegúrese de que la motosierra tenga las cinco características esenciales de seguridad y que todas ellas estén funcionando; Esto incluye el freno de la cadena, seguro del acelerador, protección de la mano derecha, agarrador de cadena y supresor de chispas. Si alguna de estas características esta rota o no funciona, no use la motosierra.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a:t>
            </a:fld>
            <a:endParaRPr lang="en-US"/>
          </a:p>
        </p:txBody>
      </p:sp>
    </p:spTree>
    <p:extLst>
      <p:ext uri="{BB962C8B-B14F-4D97-AF65-F5344CB8AC3E}">
        <p14:creationId xmlns:p14="http://schemas.microsoft.com/office/powerpoint/2010/main" val="562917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#20 Alambres- Apoyo y Carga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Muestre el video.</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Video provisto por </a:t>
            </a:r>
            <a:r>
              <a:rPr lang="es-ES" sz="1200" kern="1200" dirty="0" err="1">
                <a:solidFill>
                  <a:schemeClr val="tx1"/>
                </a:solidFill>
                <a:effectLst/>
                <a:latin typeface="+mn-lt"/>
                <a:ea typeface="+mn-ea"/>
                <a:cs typeface="+mn-cs"/>
              </a:rPr>
              <a:t>Phillip</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Kelley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20</a:t>
            </a:fld>
            <a:endParaRPr lang="en-US"/>
          </a:p>
        </p:txBody>
      </p:sp>
    </p:spTree>
    <p:extLst>
      <p:ext uri="{BB962C8B-B14F-4D97-AF65-F5344CB8AC3E}">
        <p14:creationId xmlns:p14="http://schemas.microsoft.com/office/powerpoint/2010/main" val="1531916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#21 Amarre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un árbol se cae sobre las líneas de electricidad, la energía es restringida en las líneas y puede aventar el árbol al aire al ser liberada. Esta energía debe de dejarse libre poco a poco. Amarre la línea y suéltela después de que el árbol sea liberado.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Amarre las líneas en la misma dirección que el árbol este ejerciendo presión, de tal manera que la energía pueda ser soltada después de que el árbol sea liberado.  Recuerde que aun cuando la línea este amarrada esta puede moverse.</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21</a:t>
            </a:fld>
            <a:endParaRPr lang="en-US"/>
          </a:p>
        </p:txBody>
      </p:sp>
    </p:spTree>
    <p:extLst>
      <p:ext uri="{BB962C8B-B14F-4D97-AF65-F5344CB8AC3E}">
        <p14:creationId xmlns:p14="http://schemas.microsoft.com/office/powerpoint/2010/main" val="3828081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 22 Madera en compresión y en tensión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apoyo y la carga afecta la compresión y la tensión de la madera. La madera bajo compresión (las fibras forzadas para juntarse) pueden atrapar la barra y causar un rebote de la barra. Si la barra se atora en la punta de la sierra, el operador puede ser empujado hacia atrás. Si se atora abajo, el operador puede ser estirado hacia el frente.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madera en tensión (con las fibras estiradas) se abrirá cuando se corte. Se puede romper y abrirse con toda la fuerza liberada al mismo tiempo en forma de silla de barbero o palo con resorte.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general, uno puede utilizar un corte de muesca cuando exista una compresión y utilizar un corte trasero en madera con tensión. </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492DC-1975-D54A-8EFA-F49DD7212D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0595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#23 En un árbol vertical</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Generalmente, en un árbol vertical, la parte de arriba se encuentra bajo tensión y la parte baja bajo compresión.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Señale compresión y tensión. Pregunte a la clase acerca de las ramas que no estén rotulada.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492DC-1975-D54A-8EFA-F49DD7212D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651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#24 Árbol caído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Puede que este no sea el caso en arboles dañados por una tormenta. La carga de un árbol caído es muy diferente. La compresión y la tensión probablemente no sea la misma.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Señale donde ha cambiado. Note que el tronco no estaba en compresión o tensión y ahora si lo esta.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492DC-1975-D54A-8EFA-F49DD7212D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10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#25 Árbol en el suelo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Aun en la misma pieza de madera, la tensión y compresión puede variar. Estos dos puntos están bajo tensión. Cada corte tiene el potencial de cambiar los puntos de compresión o tensión cuando el árbol se mueve y cambia de posición.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Separe la clase en grupos de tres y deles foto de arboles caídos. Pídales que identifiquen madera bajo tensión. Cuando la hayan identificado, dígales que lo reporten a la clase.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492DC-1975-D54A-8EFA-F49DD7212D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536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#26 Arboles desenraizados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Existe la posibilidad de que haya circunstancias peligrosas cuando el tronco es liberado del resto de la raíz.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 que resta de la raíz puede caer hacia el frente y encima del operador de la sierra. Otro resultado potencialmente peligroso es que el resto de la raíz pude latiguear hacia arriba y hacia atrás el suelo después de trozarlo.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tratar de determinar cual de estas situaciones pude ocurrir es difícil y solo mejora después de tener años de experiencia de trabajar en este tipo de arboles. Por esta razón nunca se pare en el tronco de un árbol desenraizado cuando haga este tipo de cortes.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Afortunadamente existen opciones seguras para realizar esto.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a:p>
            <a:r>
              <a:rPr lang="en-US" sz="1200" kern="1200" dirty="0" err="1">
                <a:solidFill>
                  <a:schemeClr val="tx1"/>
                </a:solidFill>
                <a:effectLst/>
                <a:latin typeface="+mn-lt"/>
                <a:ea typeface="+mn-ea"/>
                <a:cs typeface="+mn-cs"/>
              </a:rPr>
              <a:t>Stu_spivack</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https://www.flickr.com/photos/hz536n/</a:t>
            </a:r>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26</a:t>
            </a:fld>
            <a:endParaRPr lang="en-US"/>
          </a:p>
        </p:txBody>
      </p:sp>
    </p:spTree>
    <p:extLst>
      <p:ext uri="{BB962C8B-B14F-4D97-AF65-F5344CB8AC3E}">
        <p14:creationId xmlns:p14="http://schemas.microsoft.com/office/powerpoint/2010/main" val="597905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#27 Plato de la raíz</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parezca que el plato de la raíz y el tronco se va a levantar y latiguear cuando se realicen corte de </a:t>
            </a:r>
            <a:r>
              <a:rPr lang="es-ES" sz="1200" kern="1200" dirty="0" err="1">
                <a:solidFill>
                  <a:schemeClr val="tx1"/>
                </a:solidFill>
                <a:effectLst/>
                <a:latin typeface="+mn-lt"/>
                <a:ea typeface="+mn-ea"/>
                <a:cs typeface="+mn-cs"/>
              </a:rPr>
              <a:t>trozadura</a:t>
            </a:r>
            <a:r>
              <a:rPr lang="es-ES" sz="1200" kern="1200" dirty="0">
                <a:solidFill>
                  <a:schemeClr val="tx1"/>
                </a:solidFill>
                <a:effectLst/>
                <a:latin typeface="+mn-lt"/>
                <a:ea typeface="+mn-ea"/>
                <a:cs typeface="+mn-cs"/>
              </a:rPr>
              <a:t>, empiece a cortar desde la punta del árbol y trabajando hacia el tronco cortando en secciones pequeñas. Esta remoción poco a poco del tronco permite que el plato de la raíz se contrabalancee gradualmente parándose lentamente y de forma segura. Después de aquí en adelante, siga los métodos normales de corte.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27</a:t>
            </a:fld>
            <a:endParaRPr lang="en-US"/>
          </a:p>
        </p:txBody>
      </p:sp>
    </p:spTree>
    <p:extLst>
      <p:ext uri="{BB962C8B-B14F-4D97-AF65-F5344CB8AC3E}">
        <p14:creationId xmlns:p14="http://schemas.microsoft.com/office/powerpoint/2010/main" val="99170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#28 Plato de la raíz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Para evitar la amenaza de que el resto de la raíz caiga sobre usted, corte el tronco a la distancia que este mas allá del alcance de la parte mas alta de la raíz. Quite cualquier rama que este estorbando o que pueda pegarte después que el árbol sea liberado del troncón. Después de haber sido cortado el plato de la raíz, este caerá hacia adelante, pero va a ser detenido por la sección restante del tronco cuando caiga en el suelo.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28</a:t>
            </a:fld>
            <a:endParaRPr lang="en-US"/>
          </a:p>
        </p:txBody>
      </p:sp>
    </p:spTree>
    <p:extLst>
      <p:ext uri="{BB962C8B-B14F-4D97-AF65-F5344CB8AC3E}">
        <p14:creationId xmlns:p14="http://schemas.microsoft.com/office/powerpoint/2010/main" val="1890790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#29 Tensión en la parte baja del árbol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el árbol parece estar bajo significante presión hacia arriba en la punta y el tronco, es decir parece que el tronco y la raíz que van a caer hacia adelante haga una muesca de cara abierta en la zona de compresión del árbol seguido de un corte bajo en el lado opuesto de la muesca.</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29</a:t>
            </a:fld>
            <a:endParaRPr lang="en-US"/>
          </a:p>
        </p:txBody>
      </p:sp>
    </p:spTree>
    <p:extLst>
      <p:ext uri="{BB962C8B-B14F-4D97-AF65-F5344CB8AC3E}">
        <p14:creationId xmlns:p14="http://schemas.microsoft.com/office/powerpoint/2010/main" val="1882064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 Arboles dañadas por arboles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Ahora que el operador esta propiamente vestido para el trabajo y a inspeccionado la motosierra, es hora de empezar a trabajar en el árbol.  La forma de hacerlo en general es muy clara y sencilla. Quite o pode el follaje y quite los peligros que puedan ocasionar un tropiezo.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Pulse para la siguiente fotografía.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es posible, empiece desde la punta del árbol hacia abajo. Quite presión del árbol y quitando primero las ramas que no estén atoradas o tengan ningún peso.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Pulse para la siguiente fotografía.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Después, sistemáticamente desmenuce el proyecto, atacando primero el punto de presión que sea mas fácil. Suena simple, pero puede ser mortal. La aplicación de el plan de corte de 5 pasos. Ayudara al operador de la motosierra a trabajar de una forma segura y efectiva.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a:t>
            </a:fld>
            <a:endParaRPr lang="en-US"/>
          </a:p>
        </p:txBody>
      </p:sp>
    </p:spTree>
    <p:extLst>
      <p:ext uri="{BB962C8B-B14F-4D97-AF65-F5344CB8AC3E}">
        <p14:creationId xmlns:p14="http://schemas.microsoft.com/office/powerpoint/2010/main" val="263222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#30 Tensión en la parte alta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parece que el tronco de la raíz caerá en el hoyo otra vez, los corte se deben de hacer al revés, una muesca en la parte de baja y un corte en la parte de arriba. </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30</a:t>
            </a:fld>
            <a:endParaRPr lang="en-US"/>
          </a:p>
        </p:txBody>
      </p:sp>
    </p:spTree>
    <p:extLst>
      <p:ext uri="{BB962C8B-B14F-4D97-AF65-F5344CB8AC3E}">
        <p14:creationId xmlns:p14="http://schemas.microsoft.com/office/powerpoint/2010/main" val="3689615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#31 Video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u="sng" kern="1200" dirty="0">
                <a:solidFill>
                  <a:schemeClr val="tx1"/>
                </a:solidFill>
                <a:effectLst/>
                <a:latin typeface="+mn-lt"/>
                <a:ea typeface="+mn-ea"/>
                <a:cs typeface="+mn-cs"/>
                <a:hlinkClick r:id="rId3"/>
              </a:rPr>
              <a:t>https://youtu.be/j7lduKUT0-I</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operador ha adivinado correctamente hacia donde se movería la raíz.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31</a:t>
            </a:fld>
            <a:endParaRPr lang="en-US"/>
          </a:p>
        </p:txBody>
      </p:sp>
    </p:spTree>
    <p:extLst>
      <p:ext uri="{BB962C8B-B14F-4D97-AF65-F5344CB8AC3E}">
        <p14:creationId xmlns:p14="http://schemas.microsoft.com/office/powerpoint/2010/main" val="99473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#32 Partido y Pegado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Otro tipo común de daño a arboles después de una tormenta es aquella que el árbol se quiebra, pero todavía este pegado al tronco. La parte superior esta colgando en otro árbol o contra el suelo. Estas situaciones son extremadamente peligrosas y son muy difícil de evaluar.  Aun cuando un plan de tala haya sido considerado y ejecutado puede que no sea posible determinar el resultado.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riesgo mas grande al cortar estos arboles es la parte quebrada se libere intempestivamente. La silla de peluquero (en el cual el árbol se parte en la base, pateado hacia atrás y cayendo de manera incontrolable) puede ocurrir. Adicionalmente, la parte quebrada del árbol ejerce presión contra el tronco del árbol. Esto puede hacer que el árbol caiga en la dirección equivocada cuando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hagan los cortes de liberación.</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Evalué el árbol y el sitio cuidadosamente antes de hacer cualquier corte. Trate de visualizar como la parte rota va a responder cuando se hagan los cortes de liberación. Cuando se vayan haciendo estos cortes, este preparado para que la parte rota se despegue en cualquier momento y este listo para retirarse por las rutas de escape planeadas. Finalmente, evite el trabajar abajo un árbol atrapado y colgado. </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32</a:t>
            </a:fld>
            <a:endParaRPr lang="en-US"/>
          </a:p>
        </p:txBody>
      </p:sp>
    </p:spTree>
    <p:extLst>
      <p:ext uri="{BB962C8B-B14F-4D97-AF65-F5344CB8AC3E}">
        <p14:creationId xmlns:p14="http://schemas.microsoft.com/office/powerpoint/2010/main" val="1070305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#33 Partido y Pegado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es otro ejemplo de partido y pegado. Este es demasiado peligroso para trepar, y es difícil meter un montacargas al área.  Adicionalmente, es muy peligroso el cortar como esta. Es posible el amarrarlo y cortarlo. Pero el fracaso es muy alto, es mas fácil el jalarlo debido a ventaja mecánica y su peso.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33</a:t>
            </a:fld>
            <a:endParaRPr lang="en-US"/>
          </a:p>
        </p:txBody>
      </p:sp>
    </p:spTree>
    <p:extLst>
      <p:ext uri="{BB962C8B-B14F-4D97-AF65-F5344CB8AC3E}">
        <p14:creationId xmlns:p14="http://schemas.microsoft.com/office/powerpoint/2010/main" val="1997346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 34 Cheque el equipo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Esto nos trae a la importancia de checar el equipo. Este el paso numero tres del plan de acción. Si el equipo necesario no se encuentra a la vista, vaya a traerlo antes de ejecutar el plan.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34</a:t>
            </a:fld>
            <a:endParaRPr lang="en-US"/>
          </a:p>
        </p:txBody>
      </p:sp>
    </p:spTree>
    <p:extLst>
      <p:ext uri="{BB962C8B-B14F-4D97-AF65-F5344CB8AC3E}">
        <p14:creationId xmlns:p14="http://schemas.microsoft.com/office/powerpoint/2010/main" val="844926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#35 Equipo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Cuantas mas herramientas tenga, mejor. Tanto herramientas físicas como mentales. ¿Hay algunas otras herramientas que son ‘esenciales”? </a:t>
            </a:r>
            <a:r>
              <a:rPr lang="es-ES" sz="1200" i="1" kern="1200" dirty="0">
                <a:solidFill>
                  <a:schemeClr val="tx1"/>
                </a:solidFill>
                <a:effectLst/>
                <a:latin typeface="+mn-lt"/>
                <a:ea typeface="+mn-ea"/>
                <a:cs typeface="+mn-cs"/>
              </a:rPr>
              <a:t>Botiquín de primeros auxilios</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35</a:t>
            </a:fld>
            <a:endParaRPr lang="en-US"/>
          </a:p>
        </p:txBody>
      </p:sp>
    </p:spTree>
    <p:extLst>
      <p:ext uri="{BB962C8B-B14F-4D97-AF65-F5344CB8AC3E}">
        <p14:creationId xmlns:p14="http://schemas.microsoft.com/office/powerpoint/2010/main" val="1813152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#36 Paso 4. Plan de corte y plan de escape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estado del plan de 5 etapas/pasos. El operador ha evaluado los peligros que presenta el árbol de la zona de trabajo. El o ella han dado una consideración total al acueste o peso del árbol y tiene todo el equipo y la experiencia necesaria para cortar el árbol. Es tiempo de hacer el plan de corte y el plan de escape.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36</a:t>
            </a:fld>
            <a:endParaRPr lang="en-US"/>
          </a:p>
        </p:txBody>
      </p:sp>
    </p:spTree>
    <p:extLst>
      <p:ext uri="{BB962C8B-B14F-4D97-AF65-F5344CB8AC3E}">
        <p14:creationId xmlns:p14="http://schemas.microsoft.com/office/powerpoint/2010/main" val="2110241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 37 Cortes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Primero, hablaremos del plan de corte. Existen tres cortes que son relativamente simples de realizar y pueden ayudar en muchas situaciones que presenten arboles dañados por tormentas.  Estos son el corte de perforación, el corte desviado y el corte controlado. Un corte de perforación bien ejecutado permite al operador el alejarse del árbol mientras cae. El corte desviado y el corte controlado pueden ser liberados con una cuerda cuando el operador este a una distancia segura.    Estos cortes son particularmente prácticos cuando no es muy claro para donde se va a mover el árbol o no hay una ruta de escape muy segura. Las técnicas de liberación a distancia mantendrán al operador fuera de la zona de caída de árbol.</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37</a:t>
            </a:fld>
            <a:endParaRPr lang="en-US"/>
          </a:p>
        </p:txBody>
      </p:sp>
    </p:spTree>
    <p:extLst>
      <p:ext uri="{BB962C8B-B14F-4D97-AF65-F5344CB8AC3E}">
        <p14:creationId xmlns:p14="http://schemas.microsoft.com/office/powerpoint/2010/main" val="126207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#38 Porque usar un corte de perforación?</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arboles que están inclinados hacia adelante, el corte trasero tradicional “Carrera hacia la bisagra” puede resultar en un “silla de barbero” explosiva. En el cual el árbol se parte en la base, pateando hacia atrás y cayendo de una manera incontrolable. En arboles inclinados hacia atrás o en direcciones no deseadas, un corte de perforación permite el uno de cuñas para controlar la dirección de la caída. Este corte también permite trabajar al operador desde adentro hacia afuera para aliviar la tensión que haya en la madera bajo presión.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Esta muesca debe de ser de un 80% del diámetro del árbol.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el diámetro de árbol es de 24 pulgadas o menos; la bisagra del árbol debe ser del 10% del material restante después de que la muesca es removida. La bisagra debe ser de la misma medida atreves del diámetro entero del árbol. Si el árbol es de mas de 24 pulgada de diámetro, la bisagra debe de ser del 5% del material restante después de que la muesca es removida.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38</a:t>
            </a:fld>
            <a:endParaRPr lang="en-US"/>
          </a:p>
        </p:txBody>
      </p:sp>
    </p:spTree>
    <p:extLst>
      <p:ext uri="{BB962C8B-B14F-4D97-AF65-F5344CB8AC3E}">
        <p14:creationId xmlns:p14="http://schemas.microsoft.com/office/powerpoint/2010/main" val="3972052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#39 Corte de perforación</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Ustedes pueden ver el tamaño apropiado del corte aquí. El operador, al empezar el corte de perforación el usa la porción de ataque de la barra. La porción de ataque es la parte de arriba de la punta de la barra. La persona literalmente se para alrededor para usar todo el ancho de la barra.  Porque la motosierra esta contenida en el árbol, no hay contragolpe.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pequeña correa/soga de respaldo que esta agarrando el árbol puede ser cortada con una sierra de pértiga a una distancia segura si usted sospecha que el árbol se va a mover o no hay una ruta de escape segura. Es importante el practicar este corte antes de usarlo.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39</a:t>
            </a:fld>
            <a:endParaRPr lang="en-US"/>
          </a:p>
        </p:txBody>
      </p:sp>
    </p:spTree>
    <p:extLst>
      <p:ext uri="{BB962C8B-B14F-4D97-AF65-F5344CB8AC3E}">
        <p14:creationId xmlns:p14="http://schemas.microsoft.com/office/powerpoint/2010/main" val="377967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 Cinco pasos/etapas de el plan de corte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aplicación de el plan de corte de cinco pasos ayudara al operador de la motosierra trabajar de una forma segura y efectiva.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peligros deben ser identificados, lo mismo que el área de trabajo y la zona de caída.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segundo paso es muy importante. Las tormentas crean apoyos y cargas que deben ser identificadas. El apoyo y la carga afectaran como cae y se mueve el árbol. También afectara que tipo de cortes pueden ser usados de forma segura.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operador debe checar el equipo y asegurase que esta disponible y trabajando en buenas condiciones.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plan de corte y de escape son creados basados en la información obtenida en los primeros tres pasos.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Finalmente, el plan de corte es implementado y el plan de escape determinado.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a:t>
            </a:fld>
            <a:endParaRPr lang="en-US"/>
          </a:p>
        </p:txBody>
      </p:sp>
    </p:spTree>
    <p:extLst>
      <p:ext uri="{BB962C8B-B14F-4D97-AF65-F5344CB8AC3E}">
        <p14:creationId xmlns:p14="http://schemas.microsoft.com/office/powerpoint/2010/main" val="1490773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#40 Corte desviado/sesgado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corte desviado (o corte sesgado) es similar a la técnica usada cuando se corta madera en lo alto en operaciones de “corte y tirar”, con una excepción muy grande. Los operadores no deben de tratar de trozar el peligro o riesgo con la mano.  Mejor, use una cuerda o empuje con un palo para liberar el tronco o rama. Esto permite que el operador se encuentre lejos cuando la liberación ocurra. Es mucho mas seguro.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Ate la cuerda de estirar antes de empezar a cortar. El corte mas bajo se debe de hacer a un lado de la línea de estiramiento.  Es mas fácil el aventar el corte si este estirado (o empujado) en la dirección de el lado del corte mas abajo. </a:t>
            </a:r>
            <a:endParaRPr lang="en-US"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El corte desviado se hace de partes opuestas del árbol, parecido al que se hace en una rama horizontal cuando esta en lo alto. Esto evita las fibras de tensión y compresión (típicamente pero no siempre en la parte superior o inferior del árbol) lo mas posible. </a:t>
            </a:r>
            <a:endParaRPr lang="en-US"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La cantidad de sobre lape o pase, así como la distancia entre cortes. Varia con el diámetro y la fuerza de la madera. Entre mas lejos estén los cortes, mas es el poder de retención. </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40</a:t>
            </a:fld>
            <a:endParaRPr lang="en-US"/>
          </a:p>
        </p:txBody>
      </p:sp>
    </p:spTree>
    <p:extLst>
      <p:ext uri="{BB962C8B-B14F-4D97-AF65-F5344CB8AC3E}">
        <p14:creationId xmlns:p14="http://schemas.microsoft.com/office/powerpoint/2010/main" val="2126659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#41 Corte de rodilla controlado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corte de rodilla controlado es un excelente corte cuando se esta tratando con arboles suspendidos en obstáculos sobre la cabeza, ya sean alambres, otros arboles o casas. </a:t>
            </a:r>
            <a:endParaRPr lang="en-US"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La muesca se hace y la bisagra se prepara con un corte de perforación. En una tala standard con un árbol vertical, la correa afianzadora debería ser cortada al nivel o abajo de la bisagra, pero en una situación de peligro, esto requeriría estar cerca del árbol, lo cual debe ser evitado. </a:t>
            </a:r>
            <a:endParaRPr lang="en-US"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En su lugar se debe de hacer un corte desviado en la parte trasera al nivel de la bisagra. La fuerza de la madera y el diámetro van a afectar la distancia entre los dos cortes del corte desviado. En general, entre mas bajo el corte de perforación, mayor es la cantidad de fuerza que se requerirá para liberar el corte.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41</a:t>
            </a:fld>
            <a:endParaRPr lang="en-US"/>
          </a:p>
        </p:txBody>
      </p:sp>
    </p:spTree>
    <p:extLst>
      <p:ext uri="{BB962C8B-B14F-4D97-AF65-F5344CB8AC3E}">
        <p14:creationId xmlns:p14="http://schemas.microsoft.com/office/powerpoint/2010/main" val="1049628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#42 Mas sobre el corte de rodilla controlado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corte de rodilla puede usarse para liberar arboles colgados o enganchados. También permite una liberación a distancia. Este tipo de corte hace un uso inteligente de las muescas.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árbol debe ser lo suficientemente grande en diámetro de tal manera que el corte de perforación se pueda hacer para crear una bisagra. Ate la línea de jale al árbol primero y use cualquier ventaja mecánica para jalar el árbol.   Luego hacer una muesca de cara abierta y prepare la bisagra con un corte de perforación.  Habrá un pedazo pequeño de madera, llamado correa, sin cortar en la parte trasera de la perforación. Ponga un corte desviado abajo de la perforación, evitando los dos tajos. Esto sostendrá hasta que la línea de jale se ponga en su lugar.   El árbol se doblará y posiblemente se desenganche. Si no se desengancha el árbol, mueva la línea y trate otra vez. El árbol se hará mas horizontal en cada corte, caminado a lado contrario de donde esta atorado.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42</a:t>
            </a:fld>
            <a:endParaRPr lang="en-US"/>
          </a:p>
        </p:txBody>
      </p:sp>
    </p:spTree>
    <p:extLst>
      <p:ext uri="{BB962C8B-B14F-4D97-AF65-F5344CB8AC3E}">
        <p14:creationId xmlns:p14="http://schemas.microsoft.com/office/powerpoint/2010/main" val="1707835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#43 Ruta de escape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critico el alejarse de arboles que se están moviendo cuando son talados. El 90% de todas las fatalidades ocurren dentro de los 5 pies de distancia del tronco o dentro de los primeros 15 segundos del movimiento del árbol.</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mayoría de ustedes están familiarizados con esta figura que muestra las rutas mas seguras de escape cuando se tala un árbol. Por la presión en arboles dañados por una tormenta, la mejor ruta de escape es difícil de identificarse.  Es difícil saber hacia donde se moverá el árbol.</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Además, mientras los operadores trabajan en el árbol, la ruta de escape cambiara. Todos SIEMPRE necesitan una ruta de escape clara y segura, sin importar la operación que se este realizando.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realidad, es que el cortar a “distancia” no puede ser totalmente posible, la opción mas segura siempre debe ser considerada.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43</a:t>
            </a:fld>
            <a:endParaRPr lang="en-US"/>
          </a:p>
        </p:txBody>
      </p:sp>
    </p:spTree>
    <p:extLst>
      <p:ext uri="{BB962C8B-B14F-4D97-AF65-F5344CB8AC3E}">
        <p14:creationId xmlns:p14="http://schemas.microsoft.com/office/powerpoint/2010/main" val="3837538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#44 Quitar peligros que pueden causar un tropiezo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Limpie la basura pequeña antes de trabajar en el árbol. Esto ayuda al operador a tener una mejor vista del árbol, así como reducir tropiezos.  Continúe quitando basura durante toda la operación. Este es la mejor manera de evitar peligros por tropiezo.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44</a:t>
            </a:fld>
            <a:endParaRPr lang="en-US"/>
          </a:p>
        </p:txBody>
      </p:sp>
    </p:spTree>
    <p:extLst>
      <p:ext uri="{BB962C8B-B14F-4D97-AF65-F5344CB8AC3E}">
        <p14:creationId xmlns:p14="http://schemas.microsoft.com/office/powerpoint/2010/main" val="206391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#45 Implementando y repitiendo los pasos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Cada vez que se hace un corte, el operador debe de repasar cada uno de los 5 pasos del corte.  Es critico el compartir el plan con los miembros de su equipo como vayan ocurriendo los peligros.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45</a:t>
            </a:fld>
            <a:endParaRPr lang="en-US"/>
          </a:p>
        </p:txBody>
      </p:sp>
    </p:spTree>
    <p:extLst>
      <p:ext uri="{BB962C8B-B14F-4D97-AF65-F5344CB8AC3E}">
        <p14:creationId xmlns:p14="http://schemas.microsoft.com/office/powerpoint/2010/main" val="1922184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#46 Consejos para empezar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Observe muy cuidadosamente. Tómese todo el tiempo para evaluar la situación.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Mantenga la sierra abajo de los hombros. El reproceso o pateo ocurre arriba de los hombros, la sierra puede fácilmente el pegarle en la cabeza.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Limpie el área quitando las ramas y cualquier peligro de tropiezo.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Después de quitar el follaje, usted puede ver muchos de los peligros que no había visto antes y cualquier empuje y recargo de los arboles se puede ver mucho mas claro. </a:t>
            </a: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BDA492DC-1975-D54A-8EFA-F49DD7212D4C}" type="slidenum">
              <a:rPr lang="en-US" smtClean="0"/>
              <a:t>46</a:t>
            </a:fld>
            <a:endParaRPr lang="en-US"/>
          </a:p>
        </p:txBody>
      </p:sp>
    </p:spTree>
    <p:extLst>
      <p:ext uri="{BB962C8B-B14F-4D97-AF65-F5344CB8AC3E}">
        <p14:creationId xmlns:p14="http://schemas.microsoft.com/office/powerpoint/2010/main" val="1299677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#47 Consejos para empezar</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Puede patear o sacudirlos para determinar si las ramas están soportando algún peso.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47</a:t>
            </a:fld>
            <a:endParaRPr lang="en-US"/>
          </a:p>
        </p:txBody>
      </p:sp>
    </p:spTree>
    <p:extLst>
      <p:ext uri="{BB962C8B-B14F-4D97-AF65-F5344CB8AC3E}">
        <p14:creationId xmlns:p14="http://schemas.microsoft.com/office/powerpoint/2010/main" val="405175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 48 Consejos para empezar</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Implemente el plan de 5 pasos con cada corte.  El árbol puede cambiar o moverse y mas al proceder con cada corte. Usted necesita reconsiderar los peligros, el empuje y recargo, el equipo y plan de escape con cada corte.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48</a:t>
            </a:fld>
            <a:endParaRPr lang="en-US"/>
          </a:p>
        </p:txBody>
      </p:sp>
    </p:spTree>
    <p:extLst>
      <p:ext uri="{BB962C8B-B14F-4D97-AF65-F5344CB8AC3E}">
        <p14:creationId xmlns:p14="http://schemas.microsoft.com/office/powerpoint/2010/main" val="1286003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#49 Nudos y cuerda de trabajo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Existen una gran variedad de recursos disponible en el internet que les puedan ayudar con los nudos. Recuerde que mientras mas sepa, mas seguro puede ser. Usted necesita ser muy ingenioso para manejar arboles dañados por tormentas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De una cuerda a los estudiantes y pídales que hagan un nudo de guía “</a:t>
            </a:r>
            <a:r>
              <a:rPr lang="es-ES" sz="1200" i="1" kern="1200" dirty="0" err="1">
                <a:solidFill>
                  <a:schemeClr val="tx1"/>
                </a:solidFill>
                <a:effectLst/>
                <a:latin typeface="+mn-lt"/>
                <a:ea typeface="+mn-ea"/>
                <a:cs typeface="+mn-cs"/>
              </a:rPr>
              <a:t>bowline</a:t>
            </a:r>
            <a:r>
              <a:rPr lang="es-ES" sz="1200" i="1" kern="1200" dirty="0">
                <a:solidFill>
                  <a:schemeClr val="tx1"/>
                </a:solidFill>
                <a:effectLst/>
                <a:latin typeface="+mn-lt"/>
                <a:ea typeface="+mn-ea"/>
                <a:cs typeface="+mn-cs"/>
              </a:rPr>
              <a:t>”, nudo VT “</a:t>
            </a:r>
            <a:r>
              <a:rPr lang="es-ES" sz="1200" i="1" kern="1200" dirty="0" err="1">
                <a:solidFill>
                  <a:schemeClr val="tx1"/>
                </a:solidFill>
                <a:effectLst/>
                <a:latin typeface="+mn-lt"/>
                <a:ea typeface="+mn-ea"/>
                <a:cs typeface="+mn-cs"/>
              </a:rPr>
              <a:t>Vandolian</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Tresse</a:t>
            </a:r>
            <a:r>
              <a:rPr lang="es-ES" sz="1200" i="1" kern="1200" dirty="0">
                <a:solidFill>
                  <a:schemeClr val="tx1"/>
                </a:solidFill>
                <a:effectLst/>
                <a:latin typeface="+mn-lt"/>
                <a:ea typeface="+mn-ea"/>
                <a:cs typeface="+mn-cs"/>
              </a:rPr>
              <a:t>”, nudo de enganche de clavo “</a:t>
            </a:r>
            <a:r>
              <a:rPr lang="es-ES" sz="1200" i="1" kern="1200" dirty="0" err="1">
                <a:solidFill>
                  <a:schemeClr val="tx1"/>
                </a:solidFill>
                <a:effectLst/>
                <a:latin typeface="+mn-lt"/>
                <a:ea typeface="+mn-ea"/>
                <a:cs typeface="+mn-cs"/>
              </a:rPr>
              <a:t>clove</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hitch</a:t>
            </a:r>
            <a:r>
              <a:rPr lang="es-ES" sz="1200" i="1" kern="1200" dirty="0">
                <a:solidFill>
                  <a:schemeClr val="tx1"/>
                </a:solidFill>
                <a:effectLst/>
                <a:latin typeface="+mn-lt"/>
                <a:ea typeface="+mn-ea"/>
                <a:cs typeface="+mn-cs"/>
              </a:rPr>
              <a:t>” y nudo de vaca “</a:t>
            </a:r>
            <a:r>
              <a:rPr lang="es-ES" sz="1200" i="1" kern="1200" dirty="0" err="1">
                <a:solidFill>
                  <a:schemeClr val="tx1"/>
                </a:solidFill>
                <a:effectLst/>
                <a:latin typeface="+mn-lt"/>
                <a:ea typeface="+mn-ea"/>
                <a:cs typeface="+mn-cs"/>
              </a:rPr>
              <a:t>cow</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hitch</a:t>
            </a:r>
            <a:r>
              <a:rPr lang="es-ES" sz="1200" i="1" kern="1200" dirty="0">
                <a:solidFill>
                  <a:schemeClr val="tx1"/>
                </a:solidFill>
                <a:effectLst/>
                <a:latin typeface="+mn-lt"/>
                <a:ea typeface="+mn-ea"/>
                <a:cs typeface="+mn-cs"/>
              </a:rPr>
              <a:t>”.  Muéstreles la ventaja mecánica del kit.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49</a:t>
            </a:fld>
            <a:endParaRPr lang="en-US"/>
          </a:p>
        </p:txBody>
      </p:sp>
    </p:spTree>
    <p:extLst>
      <p:ext uri="{BB962C8B-B14F-4D97-AF65-F5344CB8AC3E}">
        <p14:creationId xmlns:p14="http://schemas.microsoft.com/office/powerpoint/2010/main" val="128333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#5. Repita el plan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plan es similar al plan para una tala de árbol estándar con una diferencia clave. Este plan debe de implementarse en cada corte. Con cada corte, la carga y apoyo en el árbol pueden cambiar, se pueden generar nuevos peligros, así como las zonas de trabajo y caída pueden variar.   El equipo que se necesite puede cambiar. Esto requiere el establecimiento por un nuevo plan de corte y un nuevo plan de escape. Con cada corte, la situación cambia y el plan necesita ser ajustado a las necesidades.</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a:t>
            </a:fld>
            <a:endParaRPr lang="en-US"/>
          </a:p>
        </p:txBody>
      </p:sp>
    </p:spTree>
    <p:extLst>
      <p:ext uri="{BB962C8B-B14F-4D97-AF65-F5344CB8AC3E}">
        <p14:creationId xmlns:p14="http://schemas.microsoft.com/office/powerpoint/2010/main" val="3157780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#51 Cuanta gente debe de estar cortando?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50</a:t>
            </a:fld>
            <a:endParaRPr lang="en-US"/>
          </a:p>
        </p:txBody>
      </p:sp>
    </p:spTree>
    <p:extLst>
      <p:ext uri="{BB962C8B-B14F-4D97-AF65-F5344CB8AC3E}">
        <p14:creationId xmlns:p14="http://schemas.microsoft.com/office/powerpoint/2010/main" val="1728236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#51 La comunicación es critica.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uso de comunicación de comando-y-respuesta para asegurarse que la información importante sea enviada y recibida. ¡Si ve algo, diga algo! Nunca asuma que todo el mundo la vio. El suponer puede ser muy peligroso.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51</a:t>
            </a:fld>
            <a:endParaRPr lang="en-US"/>
          </a:p>
        </p:txBody>
      </p:sp>
    </p:spTree>
    <p:extLst>
      <p:ext uri="{BB962C8B-B14F-4D97-AF65-F5344CB8AC3E}">
        <p14:creationId xmlns:p14="http://schemas.microsoft.com/office/powerpoint/2010/main" val="18639351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#53 Este es un lio muy caliente!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peligros son muchos y hay múltiples fuentes de recueste y peso.</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Alambres energizados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Electricidad en el alambre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Todo sobre la cabeza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Situaciones de trafico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Quebrado y pegado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Puede que haya situaciones con la raíz</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Una área de trabajo grande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¿Pregúntese, ‘tengo el equipo y la experiencia para realizar este trabajo”?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no es un trabajo para dos personas. Tiene el equipo y la experiencia, si no, pida ayuda.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52</a:t>
            </a:fld>
            <a:endParaRPr lang="en-US"/>
          </a:p>
        </p:txBody>
      </p:sp>
    </p:spTree>
    <p:extLst>
      <p:ext uri="{BB962C8B-B14F-4D97-AF65-F5344CB8AC3E}">
        <p14:creationId xmlns:p14="http://schemas.microsoft.com/office/powerpoint/2010/main" val="320414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#53 No prosiga en caso de duda/incertidumbre.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exista duda, pare las actividades.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Ponga el sistema/equipo /componente y sitio de trabajo en condiciones seguras y pida ayuda.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Informe a su supervisor inmediato del problema. Platique otra vez si las condiciones son diferentes que las que usted pensó. Velocidad y prisa pueden matarle.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53</a:t>
            </a:fld>
            <a:endParaRPr lang="en-US"/>
          </a:p>
        </p:txBody>
      </p:sp>
    </p:spTree>
    <p:extLst>
      <p:ext uri="{BB962C8B-B14F-4D97-AF65-F5344CB8AC3E}">
        <p14:creationId xmlns:p14="http://schemas.microsoft.com/office/powerpoint/2010/main" val="2986263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#54 Comentarios finales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Lea esta diapositiva.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54</a:t>
            </a:fld>
            <a:endParaRPr lang="en-US"/>
          </a:p>
        </p:txBody>
      </p:sp>
    </p:spTree>
    <p:extLst>
      <p:ext uri="{BB962C8B-B14F-4D97-AF65-F5344CB8AC3E}">
        <p14:creationId xmlns:p14="http://schemas.microsoft.com/office/powerpoint/2010/main" val="23925429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#55 Preguntas?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55</a:t>
            </a:fld>
            <a:endParaRPr lang="en-US"/>
          </a:p>
        </p:txBody>
      </p:sp>
    </p:spTree>
    <p:extLst>
      <p:ext uri="{BB962C8B-B14F-4D97-AF65-F5344CB8AC3E}">
        <p14:creationId xmlns:p14="http://schemas.microsoft.com/office/powerpoint/2010/main" val="2761239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56</a:t>
            </a:fld>
            <a:endParaRPr lang="en-US"/>
          </a:p>
        </p:txBody>
      </p:sp>
    </p:spTree>
    <p:extLst>
      <p:ext uri="{BB962C8B-B14F-4D97-AF65-F5344CB8AC3E}">
        <p14:creationId xmlns:p14="http://schemas.microsoft.com/office/powerpoint/2010/main" val="4054773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#6 Paso 1</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primer paso es identificar los peligros, la zona de trabajo y la zona de caída. Tómese su tiempo para inspeccionar cuidadosamente el árbol y el sitio.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6</a:t>
            </a:fld>
            <a:endParaRPr lang="en-US"/>
          </a:p>
        </p:txBody>
      </p:sp>
    </p:spTree>
    <p:extLst>
      <p:ext uri="{BB962C8B-B14F-4D97-AF65-F5344CB8AC3E}">
        <p14:creationId xmlns:p14="http://schemas.microsoft.com/office/powerpoint/2010/main" val="4140010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#7 Peligros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Hay peligros asociados con el árbol, con el ambiente y la tormenta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Pregunte a los participantes cuales podrían ser los peligros. El debate puede incluir </a:t>
            </a:r>
            <a:r>
              <a:rPr lang="es-ES" sz="1200" i="1" kern="1200" dirty="0" err="1">
                <a:solidFill>
                  <a:schemeClr val="tx1"/>
                </a:solidFill>
                <a:effectLst/>
                <a:latin typeface="+mn-lt"/>
                <a:ea typeface="+mn-ea"/>
                <a:cs typeface="+mn-cs"/>
              </a:rPr>
              <a:t>acostaduras</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enganchaduras</a:t>
            </a:r>
            <a:r>
              <a:rPr lang="es-ES" sz="1200" i="1" kern="1200" dirty="0">
                <a:solidFill>
                  <a:schemeClr val="tx1"/>
                </a:solidFill>
                <a:effectLst/>
                <a:latin typeface="+mn-lt"/>
                <a:ea typeface="+mn-ea"/>
                <a:cs typeface="+mn-cs"/>
              </a:rPr>
              <a:t>, palos que puedan rebotar, perchas, hacedoras de viudas, líneas de electricidad, podreduras, gente, estructuras, vehículos etc.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7</a:t>
            </a:fld>
            <a:endParaRPr lang="en-US"/>
          </a:p>
        </p:txBody>
      </p:sp>
    </p:spTree>
    <p:extLst>
      <p:ext uri="{BB962C8B-B14F-4D97-AF65-F5344CB8AC3E}">
        <p14:creationId xmlns:p14="http://schemas.microsoft.com/office/powerpoint/2010/main" val="205248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#8 Electricidad</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cualquier momento que haya un alambre conductor de electricidad cerca de usted, debe preocuparse. Puede que no haya ninguna indicación que el árbol este “energizado/caliente”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Foto por </a:t>
            </a:r>
            <a:r>
              <a:rPr lang="es-ES" sz="1200" u="sng" kern="1200" dirty="0">
                <a:solidFill>
                  <a:schemeClr val="tx1"/>
                </a:solidFill>
                <a:effectLst/>
                <a:latin typeface="+mn-lt"/>
                <a:ea typeface="+mn-ea"/>
                <a:cs typeface="+mn-cs"/>
                <a:hlinkClick r:id="rId3"/>
              </a:rPr>
              <a:t>Jeremy Perkins</a:t>
            </a:r>
            <a:r>
              <a:rPr lang="es-ES" sz="1200" kern="1200" dirty="0">
                <a:solidFill>
                  <a:schemeClr val="tx1"/>
                </a:solidFill>
                <a:effectLst/>
                <a:latin typeface="+mn-lt"/>
                <a:ea typeface="+mn-ea"/>
                <a:cs typeface="+mn-cs"/>
              </a:rPr>
              <a:t> en </a:t>
            </a:r>
            <a:r>
              <a:rPr lang="es-ES" sz="1200" u="sng" kern="1200" dirty="0">
                <a:solidFill>
                  <a:schemeClr val="tx1"/>
                </a:solidFill>
                <a:effectLst/>
                <a:latin typeface="+mn-lt"/>
                <a:ea typeface="+mn-ea"/>
                <a:cs typeface="+mn-cs"/>
                <a:hlinkClick r:id="rId4"/>
              </a:rPr>
              <a:t>Unsplash</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8</a:t>
            </a:fld>
            <a:endParaRPr lang="en-US"/>
          </a:p>
        </p:txBody>
      </p:sp>
    </p:spTree>
    <p:extLst>
      <p:ext uri="{BB962C8B-B14F-4D97-AF65-F5344CB8AC3E}">
        <p14:creationId xmlns:p14="http://schemas.microsoft.com/office/powerpoint/2010/main" val="1953931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#9 Electricidad</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Muestre el video. </a:t>
            </a:r>
            <a:endParaRPr lang="en-US" sz="1200" kern="1200" dirty="0">
              <a:solidFill>
                <a:schemeClr val="tx1"/>
              </a:solidFill>
              <a:effectLst/>
              <a:latin typeface="+mn-lt"/>
              <a:ea typeface="+mn-ea"/>
              <a:cs typeface="+mn-cs"/>
            </a:endParaRPr>
          </a:p>
          <a:p>
            <a:r>
              <a:rPr lang="es-ES" sz="1200" u="sng" kern="1200" dirty="0">
                <a:solidFill>
                  <a:schemeClr val="tx1"/>
                </a:solidFill>
                <a:effectLst/>
                <a:latin typeface="+mn-lt"/>
                <a:ea typeface="+mn-ea"/>
                <a:cs typeface="+mn-cs"/>
                <a:hlinkClick r:id="rId3"/>
              </a:rPr>
              <a:t>https://www.youtube.com/watch?v=fxSFTAPXn9k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9</a:t>
            </a:fld>
            <a:endParaRPr lang="en-US"/>
          </a:p>
        </p:txBody>
      </p:sp>
    </p:spTree>
    <p:extLst>
      <p:ext uri="{BB962C8B-B14F-4D97-AF65-F5344CB8AC3E}">
        <p14:creationId xmlns:p14="http://schemas.microsoft.com/office/powerpoint/2010/main" val="177210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4211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42933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64351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268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3873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2ED9EE-AEAD-2445-9E72-E6C9D8E53EE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856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2ED9EE-AEAD-2445-9E72-E6C9D8E53EE4}" type="datetimeFigureOut">
              <a:rPr lang="en-US" smtClean="0"/>
              <a:t>5/15/23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9744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2ED9EE-AEAD-2445-9E72-E6C9D8E53EE4}" type="datetimeFigureOut">
              <a:rPr lang="en-US" smtClean="0"/>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0228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ED9EE-AEAD-2445-9E72-E6C9D8E53EE4}" type="datetimeFigureOut">
              <a:rPr lang="en-US" smtClean="0"/>
              <a:t>5/15/23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25842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91006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52638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ED9EE-AEAD-2445-9E72-E6C9D8E53EE4}" type="datetimeFigureOut">
              <a:rPr lang="en-US" smtClean="0"/>
              <a:t>5/15/23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C4F04-E7E7-A144-A147-A31AD2DDCB20}" type="slidenum">
              <a:rPr lang="en-US" smtClean="0"/>
              <a:t>‹#›</a:t>
            </a:fld>
            <a:endParaRPr lang="en-US"/>
          </a:p>
        </p:txBody>
      </p:sp>
    </p:spTree>
    <p:extLst>
      <p:ext uri="{BB962C8B-B14F-4D97-AF65-F5344CB8AC3E}">
        <p14:creationId xmlns:p14="http://schemas.microsoft.com/office/powerpoint/2010/main" val="56315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dV86LCaVQLI?feature=oembed"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2.jpeg"/><Relationship Id="rId7" Type="http://schemas.openxmlformats.org/officeDocument/2006/relationships/diagramColors" Target="../diagrams/colors5.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j7lduKUT0-I?feature=oembed" TargetMode="External"/><Relationship Id="rId5" Type="http://schemas.openxmlformats.org/officeDocument/2006/relationships/image" Target="../media/image24.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7.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emf"/></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56.emf"/></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1.emf"/><Relationship Id="rId5" Type="http://schemas.openxmlformats.org/officeDocument/2006/relationships/image" Target="../media/image44.pn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extension.uga.edu/publications/detail.html?number=C1199-S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fxSFTAPXn9k?feature=oembed"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6746627" y="654205"/>
            <a:ext cx="4645250" cy="3137444"/>
          </a:xfrm>
        </p:spPr>
        <p:txBody>
          <a:bodyPr anchor="b">
            <a:normAutofit/>
          </a:bodyPr>
          <a:lstStyle/>
          <a:p>
            <a:pPr algn="l"/>
            <a:r>
              <a:rPr lang="es-ES_tradnl" dirty="0">
                <a:solidFill>
                  <a:schemeClr val="bg1"/>
                </a:solidFill>
              </a:rPr>
              <a:t>Limpieza de Arboles Dañados por Tormentas</a:t>
            </a:r>
          </a:p>
        </p:txBody>
      </p:sp>
      <p:sp>
        <p:nvSpPr>
          <p:cNvPr id="3" name="Subtitle 2"/>
          <p:cNvSpPr>
            <a:spLocks noGrp="1"/>
          </p:cNvSpPr>
          <p:nvPr>
            <p:ph type="subTitle" idx="1"/>
          </p:nvPr>
        </p:nvSpPr>
        <p:spPr>
          <a:xfrm>
            <a:off x="6746627" y="4750893"/>
            <a:ext cx="4645250" cy="1147863"/>
          </a:xfrm>
        </p:spPr>
        <p:txBody>
          <a:bodyPr anchor="t">
            <a:normAutofit fontScale="85000" lnSpcReduction="20000"/>
          </a:bodyPr>
          <a:lstStyle/>
          <a:p>
            <a:pPr algn="l">
              <a:lnSpc>
                <a:spcPct val="90000"/>
              </a:lnSpc>
            </a:pPr>
            <a:r>
              <a:rPr lang="es-ES_tradnl" sz="1600" i="1">
                <a:solidFill>
                  <a:schemeClr val="bg1"/>
                </a:solidFill>
              </a:rPr>
              <a:t>Este material se produjo bajo el Proyecto numero  SH-05052-SH8 de la Sub-Secretaria de Salud y Seguridad Ocupacional, dentro del Departamento del Trabajo de los EEUU. Este no necesariamente refleja los punto de vista o políticas del Departamento del Trabajo, ni la mención de nombres comerciales, productos comerciales,  u organizaciones implica ratificación del Gobierno de los EEUU</a:t>
            </a:r>
            <a:endParaRPr lang="es-ES_tradnl" sz="1100">
              <a:solidFill>
                <a:schemeClr val="bg1"/>
              </a:solidFill>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DA1F9E1A-04C9-4348-A829-B33E624A1A0D}"/>
              </a:ext>
            </a:extLst>
          </p:cNvPr>
          <p:cNvPicPr>
            <a:picLocks noChangeAspect="1"/>
          </p:cNvPicPr>
          <p:nvPr/>
        </p:nvPicPr>
        <p:blipFill>
          <a:blip r:embed="rId3"/>
          <a:stretch>
            <a:fillRect/>
          </a:stretch>
        </p:blipFill>
        <p:spPr>
          <a:xfrm>
            <a:off x="208721" y="3686038"/>
            <a:ext cx="4724400" cy="1143000"/>
          </a:xfrm>
          <a:prstGeom prst="rect">
            <a:avLst/>
          </a:prstGeom>
        </p:spPr>
      </p:pic>
      <p:sp>
        <p:nvSpPr>
          <p:cNvPr id="4" name="TextBox 3">
            <a:extLst>
              <a:ext uri="{FF2B5EF4-FFF2-40B4-BE49-F238E27FC236}">
                <a16:creationId xmlns:a16="http://schemas.microsoft.com/office/drawing/2014/main" id="{48723879-937F-D348-A76D-946646DA96B9}"/>
              </a:ext>
            </a:extLst>
          </p:cNvPr>
          <p:cNvSpPr txBox="1"/>
          <p:nvPr/>
        </p:nvSpPr>
        <p:spPr>
          <a:xfrm>
            <a:off x="6746627" y="3962400"/>
            <a:ext cx="4497106" cy="923330"/>
          </a:xfrm>
          <a:prstGeom prst="rect">
            <a:avLst/>
          </a:prstGeom>
          <a:noFill/>
        </p:spPr>
        <p:txBody>
          <a:bodyPr wrap="square" rtlCol="0">
            <a:spAutoFit/>
          </a:bodyPr>
          <a:lstStyle/>
          <a:p>
            <a:r>
              <a:rPr lang="es-ES" dirty="0">
                <a:solidFill>
                  <a:schemeClr val="bg1"/>
                </a:solidFill>
              </a:rPr>
              <a:t>E.M. Bauske, P. </a:t>
            </a:r>
            <a:r>
              <a:rPr lang="es-ES" dirty="0" err="1">
                <a:solidFill>
                  <a:schemeClr val="bg1"/>
                </a:solidFill>
              </a:rPr>
              <a:t>Kelley</a:t>
            </a:r>
            <a:r>
              <a:rPr lang="es-ES" dirty="0">
                <a:solidFill>
                  <a:schemeClr val="bg1"/>
                </a:solidFill>
              </a:rPr>
              <a:t>, W. Williams, and </a:t>
            </a:r>
          </a:p>
          <a:p>
            <a:r>
              <a:rPr lang="es-ES" dirty="0">
                <a:solidFill>
                  <a:schemeClr val="bg1"/>
                </a:solidFill>
              </a:rPr>
              <a:t>A. Martínez-Espinoza</a:t>
            </a:r>
            <a:endParaRPr lang="en-US" dirty="0">
              <a:solidFill>
                <a:schemeClr val="bg1"/>
              </a:solidFill>
            </a:endParaRPr>
          </a:p>
          <a:p>
            <a:endParaRPr lang="en-US" dirty="0"/>
          </a:p>
        </p:txBody>
      </p:sp>
      <p:pic>
        <p:nvPicPr>
          <p:cNvPr id="5" name="Picture 4">
            <a:extLst>
              <a:ext uri="{FF2B5EF4-FFF2-40B4-BE49-F238E27FC236}">
                <a16:creationId xmlns:a16="http://schemas.microsoft.com/office/drawing/2014/main" id="{3EEF6352-3B71-C982-191A-10E2E3C5A7D9}"/>
              </a:ext>
            </a:extLst>
          </p:cNvPr>
          <p:cNvPicPr>
            <a:picLocks noChangeAspect="1"/>
          </p:cNvPicPr>
          <p:nvPr/>
        </p:nvPicPr>
        <p:blipFill>
          <a:blip r:embed="rId4"/>
          <a:srcRect/>
          <a:stretch/>
        </p:blipFill>
        <p:spPr>
          <a:xfrm>
            <a:off x="478408" y="1300751"/>
            <a:ext cx="4047843" cy="1886335"/>
          </a:xfrm>
          <a:prstGeom prst="rect">
            <a:avLst/>
          </a:prstGeom>
        </p:spPr>
      </p:pic>
    </p:spTree>
    <p:extLst>
      <p:ext uri="{BB962C8B-B14F-4D97-AF65-F5344CB8AC3E}">
        <p14:creationId xmlns:p14="http://schemas.microsoft.com/office/powerpoint/2010/main" val="2559153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9B090DC-349E-8649-A466-428DC9D548F5}"/>
              </a:ext>
            </a:extLst>
          </p:cNvPr>
          <p:cNvGrpSpPr/>
          <p:nvPr/>
        </p:nvGrpSpPr>
        <p:grpSpPr>
          <a:xfrm>
            <a:off x="251552" y="199108"/>
            <a:ext cx="11688896" cy="1887295"/>
            <a:chOff x="2819400" y="221143"/>
            <a:chExt cx="8934679" cy="1887295"/>
          </a:xfrm>
        </p:grpSpPr>
        <p:sp>
          <p:nvSpPr>
            <p:cNvPr id="5" name="Rounded Rectangle 4">
              <a:extLst>
                <a:ext uri="{FF2B5EF4-FFF2-40B4-BE49-F238E27FC236}">
                  <a16:creationId xmlns:a16="http://schemas.microsoft.com/office/drawing/2014/main" id="{F9C39AD7-0A5D-6448-8C4B-0F465F9163DD}"/>
                </a:ext>
              </a:extLst>
            </p:cNvPr>
            <p:cNvSpPr/>
            <p:nvPr/>
          </p:nvSpPr>
          <p:spPr>
            <a:xfrm>
              <a:off x="2819400" y="221143"/>
              <a:ext cx="8934679" cy="1887295"/>
            </a:xfrm>
            <a:prstGeom prst="roundRect">
              <a:avLst>
                <a:gd name="adj" fmla="val 4670"/>
              </a:avLst>
            </a:prstGeom>
            <a:solidFill>
              <a:schemeClr val="tx1">
                <a:lumMod val="75000"/>
                <a:lumOff val="25000"/>
              </a:schemeClr>
            </a:solidFill>
            <a:ln w="114300" cmpd="thickThi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 name="TextBox 1">
              <a:extLst>
                <a:ext uri="{FF2B5EF4-FFF2-40B4-BE49-F238E27FC236}">
                  <a16:creationId xmlns:a16="http://schemas.microsoft.com/office/drawing/2014/main" id="{EA7DA2AF-A0B8-054E-A36E-EA5AE8E06DBA}"/>
                </a:ext>
              </a:extLst>
            </p:cNvPr>
            <p:cNvSpPr txBox="1"/>
            <p:nvPr/>
          </p:nvSpPr>
          <p:spPr>
            <a:xfrm>
              <a:off x="5320834" y="261779"/>
              <a:ext cx="3931817" cy="1846659"/>
            </a:xfrm>
            <a:prstGeom prst="rect">
              <a:avLst/>
            </a:prstGeom>
            <a:noFill/>
          </p:spPr>
          <p:txBody>
            <a:bodyPr wrap="none" rtlCol="0">
              <a:spAutoFit/>
            </a:bodyPr>
            <a:lstStyle/>
            <a:p>
              <a:pPr algn="ctr"/>
              <a:r>
                <a:rPr lang="es-ES_tradnl" sz="5400">
                  <a:solidFill>
                    <a:schemeClr val="bg1"/>
                  </a:solidFill>
                </a:rPr>
                <a:t>Electricidad</a:t>
              </a:r>
            </a:p>
            <a:p>
              <a:pPr algn="ctr"/>
              <a:endParaRPr lang="es-ES_tradnl" sz="2000">
                <a:solidFill>
                  <a:schemeClr val="bg1"/>
                </a:solidFill>
              </a:endParaRPr>
            </a:p>
            <a:p>
              <a:pPr algn="ctr"/>
              <a:r>
                <a:rPr lang="es-ES_tradnl" sz="4000">
                  <a:solidFill>
                    <a:schemeClr val="bg1"/>
                  </a:solidFill>
                </a:rPr>
                <a:t>Antes de Cortar Nada!!!</a:t>
              </a:r>
            </a:p>
          </p:txBody>
        </p:sp>
        <p:cxnSp>
          <p:nvCxnSpPr>
            <p:cNvPr id="9" name="Straight Connector 8">
              <a:extLst>
                <a:ext uri="{FF2B5EF4-FFF2-40B4-BE49-F238E27FC236}">
                  <a16:creationId xmlns:a16="http://schemas.microsoft.com/office/drawing/2014/main" id="{B92A1AD1-6DB4-3D46-8B7F-86AAAF88B62F}"/>
                </a:ext>
              </a:extLst>
            </p:cNvPr>
            <p:cNvCxnSpPr/>
            <p:nvPr/>
          </p:nvCxnSpPr>
          <p:spPr>
            <a:xfrm>
              <a:off x="5089793" y="1185108"/>
              <a:ext cx="420844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6" name="Content Placeholder 5">
            <a:extLst>
              <a:ext uri="{FF2B5EF4-FFF2-40B4-BE49-F238E27FC236}">
                <a16:creationId xmlns:a16="http://schemas.microsoft.com/office/drawing/2014/main" id="{1ED07296-08FE-0543-9E26-DD478F4081EF}"/>
              </a:ext>
            </a:extLst>
          </p:cNvPr>
          <p:cNvSpPr>
            <a:spLocks noGrp="1"/>
          </p:cNvSpPr>
          <p:nvPr>
            <p:ph idx="1"/>
          </p:nvPr>
        </p:nvSpPr>
        <p:spPr>
          <a:xfrm>
            <a:off x="609600" y="2417096"/>
            <a:ext cx="10972800" cy="4525963"/>
          </a:xfrm>
          <a:ln>
            <a:solidFill>
              <a:schemeClr val="bg1"/>
            </a:solidFill>
          </a:ln>
        </p:spPr>
        <p:txBody>
          <a:bodyPr/>
          <a:lstStyle/>
          <a:p>
            <a:r>
              <a:rPr lang="es-ES_tradnl" dirty="0"/>
              <a:t>Haga una inspección exhaustiva </a:t>
            </a:r>
          </a:p>
          <a:p>
            <a:r>
              <a:rPr lang="es-ES_tradnl" dirty="0"/>
              <a:t>“La línea de limpieza no deberá hacerse durante condiciones adversas de clima, como tormentas, vientos Fuertes, nieve y tormenta de hielo.” (ANZI Z133)</a:t>
            </a:r>
          </a:p>
          <a:p>
            <a:r>
              <a:rPr lang="es-ES_tradnl" dirty="0"/>
              <a:t>Cercas, canales y cualquier cosa conductora de electricidad debe considerarse como “caliente” o “viva”</a:t>
            </a:r>
          </a:p>
          <a:p>
            <a:r>
              <a:rPr lang="es-ES_tradnl" dirty="0"/>
              <a:t>Trate a las líneas de cables como energizadas </a:t>
            </a:r>
          </a:p>
          <a:p>
            <a:pPr marL="0" indent="0">
              <a:buNone/>
            </a:pPr>
            <a:endParaRPr lang="es-ES_tradnl" dirty="0"/>
          </a:p>
          <a:p>
            <a:pPr marL="0" indent="0">
              <a:buNone/>
            </a:pPr>
            <a:endParaRPr lang="es-ES_tradnl" dirty="0"/>
          </a:p>
        </p:txBody>
      </p:sp>
      <p:pic>
        <p:nvPicPr>
          <p:cNvPr id="8" name="Picture 7">
            <a:extLst>
              <a:ext uri="{FF2B5EF4-FFF2-40B4-BE49-F238E27FC236}">
                <a16:creationId xmlns:a16="http://schemas.microsoft.com/office/drawing/2014/main" id="{EA36F85A-FFE1-EA48-BCD0-B2DF9C8572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213" y="310444"/>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5375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67256-0793-1B4F-B167-CF9ECDEE4230}"/>
              </a:ext>
            </a:extLst>
          </p:cNvPr>
          <p:cNvSpPr>
            <a:spLocks noGrp="1"/>
          </p:cNvSpPr>
          <p:nvPr>
            <p:ph type="ctrTitle"/>
          </p:nvPr>
        </p:nvSpPr>
        <p:spPr>
          <a:xfrm>
            <a:off x="599731" y="1528477"/>
            <a:ext cx="3476625" cy="4962524"/>
          </a:xfrm>
        </p:spPr>
        <p:txBody>
          <a:bodyPr vert="horz" lIns="91440" tIns="45720" rIns="91440" bIns="45720" rtlCol="0" anchor="ctr">
            <a:normAutofit/>
          </a:bodyPr>
          <a:lstStyle/>
          <a:p>
            <a:pPr defTabSz="914400">
              <a:lnSpc>
                <a:spcPct val="90000"/>
              </a:lnSpc>
            </a:pPr>
            <a:r>
              <a:rPr lang="es-ES_tradnl" sz="3000" b="1" kern="1200" dirty="0">
                <a:solidFill>
                  <a:srgbClr val="FFFFFF"/>
                </a:solidFill>
                <a:latin typeface="+mj-lt"/>
                <a:ea typeface="+mj-ea"/>
                <a:cs typeface="+mj-cs"/>
              </a:rPr>
              <a:t>NO</a:t>
            </a:r>
            <a:r>
              <a:rPr lang="es-ES_tradnl" sz="3000" kern="1200" dirty="0">
                <a:solidFill>
                  <a:srgbClr val="FFFFFF"/>
                </a:solidFill>
                <a:latin typeface="+mj-lt"/>
                <a:ea typeface="+mj-ea"/>
                <a:cs typeface="+mj-cs"/>
              </a:rPr>
              <a:t> se acerque o toque ninguna línea de cables (electricidad, comunicación, cable u otro) hasta que la compañía </a:t>
            </a:r>
            <a:r>
              <a:rPr lang="es-ES_tradnl" sz="3000" dirty="0">
                <a:solidFill>
                  <a:srgbClr val="FFFFFF"/>
                </a:solidFill>
              </a:rPr>
              <a:t>haya confirmado que la línea esta de-energizada o muerta</a:t>
            </a:r>
            <a:endParaRPr lang="es-ES_tradnl" sz="3000" b="1" kern="1200" dirty="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27C1AE75-0CC4-B640-AA5D-002E34549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635" y="310444"/>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0E78D57-FC3B-7C4A-AACC-E467EDD34726}"/>
              </a:ext>
            </a:extLst>
          </p:cNvPr>
          <p:cNvPicPr>
            <a:picLocks noChangeAspect="1"/>
          </p:cNvPicPr>
          <p:nvPr/>
        </p:nvPicPr>
        <p:blipFill>
          <a:blip r:embed="rId4"/>
          <a:stretch>
            <a:fillRect/>
          </a:stretch>
        </p:blipFill>
        <p:spPr>
          <a:xfrm>
            <a:off x="4753300" y="550843"/>
            <a:ext cx="7224977" cy="5662670"/>
          </a:xfrm>
          <a:prstGeom prst="rect">
            <a:avLst/>
          </a:prstGeom>
        </p:spPr>
      </p:pic>
      <p:sp>
        <p:nvSpPr>
          <p:cNvPr id="8" name="Lightning Bolt 7">
            <a:extLst>
              <a:ext uri="{FF2B5EF4-FFF2-40B4-BE49-F238E27FC236}">
                <a16:creationId xmlns:a16="http://schemas.microsoft.com/office/drawing/2014/main" id="{EABA617A-45F8-F147-83D0-EFD7B7A0E878}"/>
              </a:ext>
            </a:extLst>
          </p:cNvPr>
          <p:cNvSpPr/>
          <p:nvPr/>
        </p:nvSpPr>
        <p:spPr>
          <a:xfrm rot="5222457">
            <a:off x="9084364" y="3386501"/>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ightning Bolt 8">
            <a:extLst>
              <a:ext uri="{FF2B5EF4-FFF2-40B4-BE49-F238E27FC236}">
                <a16:creationId xmlns:a16="http://schemas.microsoft.com/office/drawing/2014/main" id="{2F27C8F4-9683-C948-9140-AFF8A57C4007}"/>
              </a:ext>
            </a:extLst>
          </p:cNvPr>
          <p:cNvSpPr/>
          <p:nvPr/>
        </p:nvSpPr>
        <p:spPr>
          <a:xfrm rot="5222457">
            <a:off x="9419127" y="2075316"/>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ightning Bolt 9">
            <a:extLst>
              <a:ext uri="{FF2B5EF4-FFF2-40B4-BE49-F238E27FC236}">
                <a16:creationId xmlns:a16="http://schemas.microsoft.com/office/drawing/2014/main" id="{FEE964D6-9861-BE47-B159-80A2DACE5761}"/>
              </a:ext>
            </a:extLst>
          </p:cNvPr>
          <p:cNvSpPr/>
          <p:nvPr/>
        </p:nvSpPr>
        <p:spPr>
          <a:xfrm rot="5222457">
            <a:off x="8059598" y="3958831"/>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Lightning Bolt 10">
            <a:extLst>
              <a:ext uri="{FF2B5EF4-FFF2-40B4-BE49-F238E27FC236}">
                <a16:creationId xmlns:a16="http://schemas.microsoft.com/office/drawing/2014/main" id="{440DE2AA-3493-664B-B50D-61B3E83C36E7}"/>
              </a:ext>
            </a:extLst>
          </p:cNvPr>
          <p:cNvSpPr/>
          <p:nvPr/>
        </p:nvSpPr>
        <p:spPr>
          <a:xfrm rot="8753182">
            <a:off x="7090255" y="4284468"/>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ghtning Bolt 11">
            <a:extLst>
              <a:ext uri="{FF2B5EF4-FFF2-40B4-BE49-F238E27FC236}">
                <a16:creationId xmlns:a16="http://schemas.microsoft.com/office/drawing/2014/main" id="{F74572F7-AF0E-2043-B241-4EBAF6764E82}"/>
              </a:ext>
            </a:extLst>
          </p:cNvPr>
          <p:cNvSpPr/>
          <p:nvPr/>
        </p:nvSpPr>
        <p:spPr>
          <a:xfrm rot="13951396">
            <a:off x="6162082" y="3942398"/>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6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500"/>
                                  </p:stCondLst>
                                  <p:childTnLst>
                                    <p:set>
                                      <p:cBhvr>
                                        <p:cTn id="9" dur="1" fill="hold">
                                          <p:stCondLst>
                                            <p:cond delay="0"/>
                                          </p:stCondLst>
                                        </p:cTn>
                                        <p:tgtEl>
                                          <p:spTgt spid="9"/>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xit" presetSubtype="0" fill="hold" grpId="1" nodeType="afterEffect">
                                  <p:stCondLst>
                                    <p:cond delay="500"/>
                                  </p:stCondLst>
                                  <p:childTnLst>
                                    <p:set>
                                      <p:cBhvr>
                                        <p:cTn id="15" dur="1" fill="hold">
                                          <p:stCondLst>
                                            <p:cond delay="0"/>
                                          </p:stCondLst>
                                        </p:cTn>
                                        <p:tgtEl>
                                          <p:spTgt spid="8"/>
                                        </p:tgtEl>
                                        <p:attrNameLst>
                                          <p:attrName>style.visibility</p:attrName>
                                        </p:attrNameLst>
                                      </p:cBhvr>
                                      <p:to>
                                        <p:strVal val="hidden"/>
                                      </p:to>
                                    </p:set>
                                  </p:childTnLst>
                                </p:cTn>
                              </p:par>
                            </p:childTnLst>
                          </p:cTn>
                        </p:par>
                        <p:par>
                          <p:cTn id="16" fill="hold">
                            <p:stCondLst>
                              <p:cond delay="1500"/>
                            </p:stCondLst>
                            <p:childTnLst>
                              <p:par>
                                <p:cTn id="17" presetID="1" presetClass="entr" presetSubtype="0" fill="hold" grpId="1"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grpId="0" nodeType="afterEffect">
                                  <p:stCondLst>
                                    <p:cond delay="500"/>
                                  </p:stCondLst>
                                  <p:childTnLst>
                                    <p:set>
                                      <p:cBhvr>
                                        <p:cTn id="21" dur="1" fill="hold">
                                          <p:stCondLst>
                                            <p:cond delay="0"/>
                                          </p:stCondLst>
                                        </p:cTn>
                                        <p:tgtEl>
                                          <p:spTgt spid="10"/>
                                        </p:tgtEl>
                                        <p:attrNameLst>
                                          <p:attrName>style.visibility</p:attrName>
                                        </p:attrNameLst>
                                      </p:cBhvr>
                                      <p:to>
                                        <p:strVal val="hidden"/>
                                      </p:to>
                                    </p:set>
                                  </p:childTnLst>
                                </p:cTn>
                              </p:par>
                            </p:childTnLst>
                          </p:cTn>
                        </p:par>
                        <p:par>
                          <p:cTn id="22" fill="hold">
                            <p:stCondLst>
                              <p:cond delay="2500"/>
                            </p:stCondLst>
                            <p:childTnLst>
                              <p:par>
                                <p:cTn id="23" presetID="1" presetClass="entr" presetSubtype="0" fill="hold" grpId="1" nodeType="afterEffect">
                                  <p:stCondLst>
                                    <p:cond delay="5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3000"/>
                            </p:stCondLst>
                            <p:childTnLst>
                              <p:par>
                                <p:cTn id="26" presetID="1" presetClass="exit"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hidden"/>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4000"/>
                            </p:stCondLst>
                            <p:childTnLst>
                              <p:par>
                                <p:cTn id="32" presetID="49" presetClass="entr" presetSubtype="0" repeatCount="3000" decel="100000" fill="hold" grpId="1" nodeType="after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360"/>
                                          </p:val>
                                        </p:tav>
                                        <p:tav tm="100000">
                                          <p:val>
                                            <p:fltVal val="0"/>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7AB840-0165-FB4B-8F73-EB0AA4B5BD59}"/>
              </a:ext>
            </a:extLst>
          </p:cNvPr>
          <p:cNvSpPr txBox="1"/>
          <p:nvPr/>
        </p:nvSpPr>
        <p:spPr>
          <a:xfrm>
            <a:off x="336884" y="742951"/>
            <a:ext cx="4332307" cy="496252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endParaRPr lang="es-ES_tradnl" sz="4800" kern="1200" dirty="0">
              <a:solidFill>
                <a:srgbClr val="FFFFFF"/>
              </a:solidFill>
              <a:latin typeface="+mj-lt"/>
              <a:ea typeface="+mj-ea"/>
              <a:cs typeface="+mj-cs"/>
            </a:endParaRPr>
          </a:p>
          <a:p>
            <a:pPr algn="ctr" defTabSz="914400">
              <a:lnSpc>
                <a:spcPct val="90000"/>
              </a:lnSpc>
              <a:spcBef>
                <a:spcPct val="0"/>
              </a:spcBef>
              <a:spcAft>
                <a:spcPts val="600"/>
              </a:spcAft>
            </a:pPr>
            <a:r>
              <a:rPr lang="es-ES_tradnl" sz="4800" kern="1200" dirty="0">
                <a:solidFill>
                  <a:srgbClr val="FFFFFF"/>
                </a:solidFill>
                <a:latin typeface="+mj-lt"/>
                <a:ea typeface="+mj-ea"/>
                <a:cs typeface="+mj-cs"/>
              </a:rPr>
              <a:t>Re</a:t>
            </a:r>
            <a:r>
              <a:rPr lang="es-ES_tradnl" sz="4800" dirty="0">
                <a:solidFill>
                  <a:srgbClr val="FFFFFF"/>
                </a:solidFill>
                <a:latin typeface="+mj-lt"/>
                <a:ea typeface="+mj-ea"/>
                <a:cs typeface="+mj-cs"/>
              </a:rPr>
              <a:t>tro alimentación de generadores</a:t>
            </a:r>
            <a:endParaRPr lang="es-ES_tradnl" sz="4800" kern="1200" dirty="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4299AF16-0B2B-6F4A-864E-B03231194D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635" y="310444"/>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6">
            <a:extLst>
              <a:ext uri="{FF2B5EF4-FFF2-40B4-BE49-F238E27FC236}">
                <a16:creationId xmlns:a16="http://schemas.microsoft.com/office/drawing/2014/main" id="{FFB92890-5E66-BD43-9501-07B18FF1E922}"/>
              </a:ext>
            </a:extLst>
          </p:cNvPr>
          <p:cNvPicPr>
            <a:picLocks noChangeAspect="1"/>
          </p:cNvPicPr>
          <p:nvPr/>
        </p:nvPicPr>
        <p:blipFill>
          <a:blip r:embed="rId4"/>
          <a:stretch>
            <a:fillRect/>
          </a:stretch>
        </p:blipFill>
        <p:spPr>
          <a:xfrm>
            <a:off x="4798731" y="381425"/>
            <a:ext cx="7305375" cy="6056299"/>
          </a:xfrm>
          <a:prstGeom prst="rect">
            <a:avLst/>
          </a:prstGeom>
          <a:effectLst>
            <a:outerShdw blurRad="50800" dist="50800" dir="5400000" algn="ctr" rotWithShape="0">
              <a:schemeClr val="bg1">
                <a:alpha val="0"/>
              </a:schemeClr>
            </a:outerShdw>
          </a:effectLst>
        </p:spPr>
      </p:pic>
      <p:pic>
        <p:nvPicPr>
          <p:cNvPr id="9" name="Content Placeholder 6">
            <a:extLst>
              <a:ext uri="{FF2B5EF4-FFF2-40B4-BE49-F238E27FC236}">
                <a16:creationId xmlns:a16="http://schemas.microsoft.com/office/drawing/2014/main" id="{64BDC475-604C-5A4B-AAE8-0CFF9168640A}"/>
              </a:ext>
            </a:extLst>
          </p:cNvPr>
          <p:cNvPicPr>
            <a:picLocks noChangeAspect="1"/>
          </p:cNvPicPr>
          <p:nvPr/>
        </p:nvPicPr>
        <p:blipFill>
          <a:blip r:embed="rId4"/>
          <a:stretch>
            <a:fillRect/>
          </a:stretch>
        </p:blipFill>
        <p:spPr>
          <a:xfrm>
            <a:off x="4846830" y="470826"/>
            <a:ext cx="7305375" cy="6056299"/>
          </a:xfrm>
          <a:prstGeom prst="rect">
            <a:avLst/>
          </a:prstGeom>
          <a:effectLst>
            <a:outerShdw blurRad="50800" dist="50800" dir="5400000" algn="ctr" rotWithShape="0">
              <a:schemeClr val="bg1">
                <a:alpha val="0"/>
              </a:schemeClr>
            </a:outerShdw>
          </a:effectLst>
        </p:spPr>
      </p:pic>
      <p:sp>
        <p:nvSpPr>
          <p:cNvPr id="10" name="Lightning Bolt 9">
            <a:extLst>
              <a:ext uri="{FF2B5EF4-FFF2-40B4-BE49-F238E27FC236}">
                <a16:creationId xmlns:a16="http://schemas.microsoft.com/office/drawing/2014/main" id="{670C0682-0946-4547-AA1C-DFB918033DF1}"/>
              </a:ext>
            </a:extLst>
          </p:cNvPr>
          <p:cNvSpPr/>
          <p:nvPr/>
        </p:nvSpPr>
        <p:spPr>
          <a:xfrm rot="2088536" flipV="1">
            <a:off x="8238321" y="4974192"/>
            <a:ext cx="655983" cy="674362"/>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ghtning Bolt 11">
            <a:extLst>
              <a:ext uri="{FF2B5EF4-FFF2-40B4-BE49-F238E27FC236}">
                <a16:creationId xmlns:a16="http://schemas.microsoft.com/office/drawing/2014/main" id="{0FF28F51-D49F-8040-BC57-3D530EDA0186}"/>
              </a:ext>
            </a:extLst>
          </p:cNvPr>
          <p:cNvSpPr/>
          <p:nvPr/>
        </p:nvSpPr>
        <p:spPr>
          <a:xfrm rot="17951750">
            <a:off x="10523239" y="4285700"/>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ightning Bolt 12">
            <a:extLst>
              <a:ext uri="{FF2B5EF4-FFF2-40B4-BE49-F238E27FC236}">
                <a16:creationId xmlns:a16="http://schemas.microsoft.com/office/drawing/2014/main" id="{03301FEC-4D1D-4B4F-8B04-DE3B3F81D056}"/>
              </a:ext>
            </a:extLst>
          </p:cNvPr>
          <p:cNvSpPr/>
          <p:nvPr/>
        </p:nvSpPr>
        <p:spPr>
          <a:xfrm rot="15552116">
            <a:off x="11081264" y="1185714"/>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Lightning Bolt 13">
            <a:extLst>
              <a:ext uri="{FF2B5EF4-FFF2-40B4-BE49-F238E27FC236}">
                <a16:creationId xmlns:a16="http://schemas.microsoft.com/office/drawing/2014/main" id="{B9D077D5-60B7-B443-AD0E-BC1B02024BBD}"/>
              </a:ext>
            </a:extLst>
          </p:cNvPr>
          <p:cNvSpPr/>
          <p:nvPr/>
        </p:nvSpPr>
        <p:spPr>
          <a:xfrm rot="8753182">
            <a:off x="8389114" y="1105089"/>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a:extLst>
              <a:ext uri="{FF2B5EF4-FFF2-40B4-BE49-F238E27FC236}">
                <a16:creationId xmlns:a16="http://schemas.microsoft.com/office/drawing/2014/main" id="{D12D835B-28B6-EB44-9AF2-87E7B96C3F00}"/>
              </a:ext>
            </a:extLst>
          </p:cNvPr>
          <p:cNvSpPr/>
          <p:nvPr/>
        </p:nvSpPr>
        <p:spPr>
          <a:xfrm rot="9111996">
            <a:off x="8238319" y="3217805"/>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3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500"/>
                                  </p:stCondLst>
                                  <p:childTnLst>
                                    <p:set>
                                      <p:cBhvr>
                                        <p:cTn id="9" dur="1" fill="hold">
                                          <p:stCondLst>
                                            <p:cond delay="0"/>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1" presetClass="exit" presetSubtype="0" fill="hold" grpId="1" nodeType="afterEffect">
                                  <p:stCondLst>
                                    <p:cond delay="500"/>
                                  </p:stCondLst>
                                  <p:childTnLst>
                                    <p:set>
                                      <p:cBhvr>
                                        <p:cTn id="15" dur="1" fill="hold">
                                          <p:stCondLst>
                                            <p:cond delay="0"/>
                                          </p:stCondLst>
                                        </p:cTn>
                                        <p:tgtEl>
                                          <p:spTgt spid="12"/>
                                        </p:tgtEl>
                                        <p:attrNameLst>
                                          <p:attrName>style.visibility</p:attrName>
                                        </p:attrNameLst>
                                      </p:cBhvr>
                                      <p:to>
                                        <p:strVal val="hidden"/>
                                      </p:to>
                                    </p:set>
                                  </p:childTnLst>
                                </p:cTn>
                              </p:par>
                            </p:childTnLst>
                          </p:cTn>
                        </p:par>
                        <p:par>
                          <p:cTn id="16" fill="hold">
                            <p:stCondLst>
                              <p:cond delay="1500"/>
                            </p:stCondLst>
                            <p:childTnLst>
                              <p:par>
                                <p:cTn id="17" presetID="1" presetClass="entr" presetSubtype="0" fill="hold" grpId="1"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grpId="0" nodeType="afterEffect">
                                  <p:stCondLst>
                                    <p:cond delay="500"/>
                                  </p:stCondLst>
                                  <p:childTnLst>
                                    <p:set>
                                      <p:cBhvr>
                                        <p:cTn id="21" dur="1" fill="hold">
                                          <p:stCondLst>
                                            <p:cond delay="0"/>
                                          </p:stCondLst>
                                        </p:cTn>
                                        <p:tgtEl>
                                          <p:spTgt spid="13"/>
                                        </p:tgtEl>
                                        <p:attrNameLst>
                                          <p:attrName>style.visibility</p:attrName>
                                        </p:attrNameLst>
                                      </p:cBhvr>
                                      <p:to>
                                        <p:strVal val="hidden"/>
                                      </p:to>
                                    </p:set>
                                  </p:childTnLst>
                                </p:cTn>
                              </p:par>
                            </p:childTnLst>
                          </p:cTn>
                        </p:par>
                        <p:par>
                          <p:cTn id="22" fill="hold">
                            <p:stCondLst>
                              <p:cond delay="2500"/>
                            </p:stCondLst>
                            <p:childTnLst>
                              <p:par>
                                <p:cTn id="23" presetID="1" presetClass="entr" presetSubtype="0" fill="hold" grpId="1" nodeType="afterEffect">
                                  <p:stCondLst>
                                    <p:cond delay="5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3000"/>
                            </p:stCondLst>
                            <p:childTnLst>
                              <p:par>
                                <p:cTn id="26" presetID="1" presetClass="exit" presetSubtype="0" fill="hold" grpId="0" nodeType="afterEffect">
                                  <p:stCondLst>
                                    <p:cond delay="500"/>
                                  </p:stCondLst>
                                  <p:childTnLst>
                                    <p:set>
                                      <p:cBhvr>
                                        <p:cTn id="27" dur="1" fill="hold">
                                          <p:stCondLst>
                                            <p:cond delay="0"/>
                                          </p:stCondLst>
                                        </p:cTn>
                                        <p:tgtEl>
                                          <p:spTgt spid="14"/>
                                        </p:tgtEl>
                                        <p:attrNameLst>
                                          <p:attrName>style.visibility</p:attrName>
                                        </p:attrNameLst>
                                      </p:cBhvr>
                                      <p:to>
                                        <p:strVal val="hidden"/>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4000"/>
                            </p:stCondLst>
                            <p:childTnLst>
                              <p:par>
                                <p:cTn id="32" presetID="49" presetClass="entr" presetSubtype="0" repeatCount="3000" decel="100000" fill="hold" grpId="1" nodeType="afterEffect">
                                  <p:stCondLst>
                                    <p:cond delay="5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 calcmode="lin" valueType="num">
                                      <p:cBhvr>
                                        <p:cTn id="36" dur="500" fill="hold"/>
                                        <p:tgtEl>
                                          <p:spTgt spid="15"/>
                                        </p:tgtEl>
                                        <p:attrNameLst>
                                          <p:attrName>style.rotation</p:attrName>
                                        </p:attrNameLst>
                                      </p:cBhvr>
                                      <p:tavLst>
                                        <p:tav tm="0">
                                          <p:val>
                                            <p:fltVal val="360"/>
                                          </p:val>
                                        </p:tav>
                                        <p:tav tm="100000">
                                          <p:val>
                                            <p:fltVal val="0"/>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17AB4A-C98C-7E41-BBF9-08403315BC69}"/>
              </a:ext>
            </a:extLst>
          </p:cNvPr>
          <p:cNvSpPr txBox="1"/>
          <p:nvPr/>
        </p:nvSpPr>
        <p:spPr>
          <a:xfrm>
            <a:off x="5021821" y="4476974"/>
            <a:ext cx="6465287" cy="85199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s-ES_tradnl" sz="4800" kern="1200" dirty="0">
                <a:solidFill>
                  <a:srgbClr val="FFFFFF"/>
                </a:solidFill>
                <a:latin typeface="+mj-lt"/>
                <a:ea typeface="+mj-ea"/>
                <a:cs typeface="+mj-cs"/>
              </a:rPr>
              <a:t>Trafico</a:t>
            </a:r>
          </a:p>
        </p:txBody>
      </p:sp>
      <p:cxnSp>
        <p:nvCxnSpPr>
          <p:cNvPr id="104" name="Straight Connector 10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7" name="Picture 96" descr="A picture containing tree, outdoor, building&#10;&#10;Description automatically generated">
            <a:extLst>
              <a:ext uri="{FF2B5EF4-FFF2-40B4-BE49-F238E27FC236}">
                <a16:creationId xmlns:a16="http://schemas.microsoft.com/office/drawing/2014/main" id="{F90F0E62-EFE3-5447-9BE5-556295FF14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rot="5400000">
            <a:off x="-709406" y="1348774"/>
            <a:ext cx="6214534" cy="4160452"/>
          </a:xfrm>
          <a:prstGeom prst="rect">
            <a:avLst/>
          </a:prstGeom>
        </p:spPr>
      </p:pic>
      <p:pic>
        <p:nvPicPr>
          <p:cNvPr id="7" name="Content Placeholder 6" descr="A close up of a car going down the road&#10;&#10;Description automatically generated">
            <a:extLst>
              <a:ext uri="{FF2B5EF4-FFF2-40B4-BE49-F238E27FC236}">
                <a16:creationId xmlns:a16="http://schemas.microsoft.com/office/drawing/2014/main" id="{E74B4388-C931-234E-BF4B-3D0E7EE970F1}"/>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654296" y="299363"/>
            <a:ext cx="7217085" cy="3008188"/>
          </a:xfrm>
          <a:prstGeom prst="rect">
            <a:avLst/>
          </a:prstGeom>
        </p:spPr>
      </p:pic>
      <p:pic>
        <p:nvPicPr>
          <p:cNvPr id="8" name="Picture 7">
            <a:extLst>
              <a:ext uri="{FF2B5EF4-FFF2-40B4-BE49-F238E27FC236}">
                <a16:creationId xmlns:a16="http://schemas.microsoft.com/office/drawing/2014/main" id="{F2D9BD5B-069F-EC4C-8C80-372BFE80D7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635" y="321733"/>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7173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65D66BE-9488-9641-A2AB-A63FBD82AEC2}"/>
              </a:ext>
            </a:extLst>
          </p:cNvPr>
          <p:cNvSpPr>
            <a:spLocks noGrp="1"/>
          </p:cNvSpPr>
          <p:nvPr>
            <p:ph type="title"/>
          </p:nvPr>
        </p:nvSpPr>
        <p:spPr>
          <a:xfrm>
            <a:off x="6053667" y="417735"/>
            <a:ext cx="5314536" cy="1325563"/>
          </a:xfrm>
        </p:spPr>
        <p:txBody>
          <a:bodyPr>
            <a:normAutofit/>
          </a:bodyPr>
          <a:lstStyle/>
          <a:p>
            <a:r>
              <a:rPr lang="es-ES_tradnl"/>
              <a:t>Zona de Trabajo/Caida</a:t>
            </a:r>
          </a:p>
        </p:txBody>
      </p:sp>
      <p:sp>
        <p:nvSpPr>
          <p:cNvPr id="16" name="Freeform: Shape 15">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Deciduous tree">
            <a:extLst>
              <a:ext uri="{FF2B5EF4-FFF2-40B4-BE49-F238E27FC236}">
                <a16:creationId xmlns:a16="http://schemas.microsoft.com/office/drawing/2014/main" id="{6C0ACDC0-702C-430A-992A-6DA554D8B71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41DC3AC7-9089-AC4E-BC12-4F8DC3CA1A6C}"/>
              </a:ext>
            </a:extLst>
          </p:cNvPr>
          <p:cNvSpPr>
            <a:spLocks noGrp="1"/>
          </p:cNvSpPr>
          <p:nvPr>
            <p:ph idx="1"/>
          </p:nvPr>
        </p:nvSpPr>
        <p:spPr>
          <a:xfrm>
            <a:off x="6096000" y="1860377"/>
            <a:ext cx="5314543" cy="3375920"/>
          </a:xfrm>
        </p:spPr>
        <p:txBody>
          <a:bodyPr anchor="t">
            <a:normAutofit lnSpcReduction="10000"/>
          </a:bodyPr>
          <a:lstStyle/>
          <a:p>
            <a:endParaRPr lang="es-ES_tradnl" sz="1800" dirty="0"/>
          </a:p>
          <a:p>
            <a:r>
              <a:rPr lang="es-ES_tradnl" sz="2800" dirty="0"/>
              <a:t>Establezca la zona de trabajo: Dos veces la longitud del árbol o dos veces la longitud del punto mas alto del árbol</a:t>
            </a:r>
          </a:p>
          <a:p>
            <a:r>
              <a:rPr lang="es-ES_tradnl" sz="2800" dirty="0"/>
              <a:t>Establezca la zona de caída:  El are donde cualquier corte del árbol pueda caer</a:t>
            </a:r>
          </a:p>
          <a:p>
            <a:endParaRPr lang="es-ES_tradnl" sz="1800" dirty="0"/>
          </a:p>
          <a:p>
            <a:endParaRPr lang="es-ES_tradnl" sz="1800" dirty="0"/>
          </a:p>
        </p:txBody>
      </p:sp>
      <p:pic>
        <p:nvPicPr>
          <p:cNvPr id="11" name="Picture 10">
            <a:extLst>
              <a:ext uri="{FF2B5EF4-FFF2-40B4-BE49-F238E27FC236}">
                <a16:creationId xmlns:a16="http://schemas.microsoft.com/office/drawing/2014/main" id="{D4CA4533-7ECA-EF43-AB0F-7861D948AB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037" y="39311"/>
            <a:ext cx="1132310" cy="1041205"/>
          </a:xfrm>
          <a:prstGeom prst="rect">
            <a:avLst/>
          </a:prstGeom>
        </p:spPr>
      </p:pic>
    </p:spTree>
    <p:extLst>
      <p:ext uri="{BB962C8B-B14F-4D97-AF65-F5344CB8AC3E}">
        <p14:creationId xmlns:p14="http://schemas.microsoft.com/office/powerpoint/2010/main" val="56084097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85E27-6979-BC45-8D27-79DCDB1E44FF}"/>
              </a:ext>
            </a:extLst>
          </p:cNvPr>
          <p:cNvSpPr txBox="1"/>
          <p:nvPr/>
        </p:nvSpPr>
        <p:spPr>
          <a:xfrm>
            <a:off x="2634567" y="5501689"/>
            <a:ext cx="9235700" cy="1325563"/>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s-ES_tradnl" sz="4000" b="1" i="1" kern="1200" dirty="0">
                <a:solidFill>
                  <a:schemeClr val="tx1"/>
                </a:solidFill>
                <a:latin typeface="+mj-lt"/>
                <a:ea typeface="+mj-ea"/>
                <a:cs typeface="+mj-cs"/>
              </a:rPr>
              <a:t>Energía potencial puede </a:t>
            </a:r>
            <a:r>
              <a:rPr lang="es-ES_tradnl" sz="4000" b="1" i="1" dirty="0">
                <a:latin typeface="+mj-lt"/>
                <a:ea typeface="+mj-ea"/>
                <a:cs typeface="+mj-cs"/>
              </a:rPr>
              <a:t>liberarse de repente, fuertemente</a:t>
            </a:r>
            <a:r>
              <a:rPr lang="es-ES_tradnl" sz="4000" b="1" i="1" kern="1200" dirty="0">
                <a:solidFill>
                  <a:schemeClr val="tx1"/>
                </a:solidFill>
                <a:latin typeface="+mj-lt"/>
                <a:ea typeface="+mj-ea"/>
                <a:cs typeface="+mj-cs"/>
              </a:rPr>
              <a:t>, y fatalmente !</a:t>
            </a:r>
          </a:p>
        </p:txBody>
      </p:sp>
      <p:sp>
        <p:nvSpPr>
          <p:cNvPr id="28" name="Freeform: Shape 27">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57DACB-6C07-F44A-83DC-4CE88DC36742}"/>
              </a:ext>
            </a:extLst>
          </p:cNvPr>
          <p:cNvSpPr>
            <a:spLocks noGrp="1"/>
          </p:cNvSpPr>
          <p:nvPr>
            <p:ph idx="1"/>
          </p:nvPr>
        </p:nvSpPr>
        <p:spPr>
          <a:xfrm>
            <a:off x="6053661" y="126034"/>
            <a:ext cx="5816606" cy="4925428"/>
          </a:xfrm>
        </p:spPr>
        <p:txBody>
          <a:bodyPr vert="horz" lIns="91440" tIns="45720" rIns="91440" bIns="45720" rtlCol="0" anchor="t">
            <a:noAutofit/>
          </a:bodyPr>
          <a:lstStyle/>
          <a:p>
            <a:pPr marL="0" indent="0" defTabSz="914400">
              <a:lnSpc>
                <a:spcPct val="90000"/>
              </a:lnSpc>
              <a:buNone/>
            </a:pPr>
            <a:r>
              <a:rPr lang="es-ES_tradnl" sz="4000" dirty="0"/>
              <a:t>Paso 2. Apoyo y Carga</a:t>
            </a:r>
            <a:endParaRPr lang="es-ES_tradnl" dirty="0"/>
          </a:p>
          <a:p>
            <a:pPr indent="-228600" defTabSz="914400">
              <a:lnSpc>
                <a:spcPct val="90000"/>
              </a:lnSpc>
              <a:buFont typeface="Arial" panose="020B0604020202020204" pitchFamily="34" charset="0"/>
              <a:buChar char="•"/>
            </a:pPr>
            <a:r>
              <a:rPr lang="es-ES_tradnl" dirty="0"/>
              <a:t>Danos por tormenta pueden poner ramas y troncos sobre una gran presión</a:t>
            </a:r>
          </a:p>
          <a:p>
            <a:pPr indent="-228600" defTabSz="914400">
              <a:lnSpc>
                <a:spcPct val="90000"/>
              </a:lnSpc>
              <a:buFont typeface="Arial" panose="020B0604020202020204" pitchFamily="34" charset="0"/>
              <a:buChar char="•"/>
            </a:pPr>
            <a:r>
              <a:rPr lang="es-ES_tradnl" dirty="0"/>
              <a:t>Líneas de electricidad o comunicación</a:t>
            </a:r>
          </a:p>
          <a:p>
            <a:pPr indent="-228600" defTabSz="914400">
              <a:lnSpc>
                <a:spcPct val="90000"/>
              </a:lnSpc>
              <a:buFont typeface="Arial" panose="020B0604020202020204" pitchFamily="34" charset="0"/>
              <a:buChar char="•"/>
            </a:pPr>
            <a:r>
              <a:rPr lang="es-ES_tradnl" dirty="0"/>
              <a:t>Tronco de árbol y el plato de la raíz</a:t>
            </a:r>
          </a:p>
          <a:p>
            <a:pPr indent="-228600" defTabSz="914400">
              <a:lnSpc>
                <a:spcPct val="90000"/>
              </a:lnSpc>
              <a:buFont typeface="Arial" panose="020B0604020202020204" pitchFamily="34" charset="0"/>
              <a:buChar char="•"/>
            </a:pPr>
            <a:r>
              <a:rPr lang="es-ES_tradnl" dirty="0"/>
              <a:t>Ramas pequeñas pueden estar agarradas, creando un palo con resorte</a:t>
            </a:r>
          </a:p>
        </p:txBody>
      </p:sp>
      <p:graphicFrame>
        <p:nvGraphicFramePr>
          <p:cNvPr id="8" name="Diagram 7">
            <a:extLst>
              <a:ext uri="{FF2B5EF4-FFF2-40B4-BE49-F238E27FC236}">
                <a16:creationId xmlns:a16="http://schemas.microsoft.com/office/drawing/2014/main" id="{49B57C19-C9E7-314C-B0CD-ECF4B07077A9}"/>
              </a:ext>
            </a:extLst>
          </p:cNvPr>
          <p:cNvGraphicFramePr/>
          <p:nvPr>
            <p:extLst>
              <p:ext uri="{D42A27DB-BD31-4B8C-83A1-F6EECF244321}">
                <p14:modId xmlns:p14="http://schemas.microsoft.com/office/powerpoint/2010/main" val="3349510779"/>
              </p:ext>
            </p:extLst>
          </p:nvPr>
        </p:nvGraphicFramePr>
        <p:xfrm>
          <a:off x="264229" y="398798"/>
          <a:ext cx="4740676" cy="3956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30145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6887-3468-D841-B6EA-56B9C4054F77}"/>
              </a:ext>
            </a:extLst>
          </p:cNvPr>
          <p:cNvSpPr>
            <a:spLocks noGrp="1"/>
          </p:cNvSpPr>
          <p:nvPr>
            <p:ph type="title"/>
          </p:nvPr>
        </p:nvSpPr>
        <p:spPr/>
        <p:txBody>
          <a:bodyPr/>
          <a:lstStyle/>
          <a:p>
            <a:endParaRPr lang="en-US" dirty="0"/>
          </a:p>
        </p:txBody>
      </p:sp>
      <p:pic>
        <p:nvPicPr>
          <p:cNvPr id="5" name="Content Placeholder 4" descr="A river running through a forest&#10;&#10;Description automatically generated">
            <a:extLst>
              <a:ext uri="{FF2B5EF4-FFF2-40B4-BE49-F238E27FC236}">
                <a16:creationId xmlns:a16="http://schemas.microsoft.com/office/drawing/2014/main" id="{7B0CB7F5-CDEF-8644-A0DC-F9AA575EE0D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6125795" y="810610"/>
            <a:ext cx="6911303" cy="5183477"/>
          </a:xfrm>
        </p:spPr>
      </p:pic>
      <p:pic>
        <p:nvPicPr>
          <p:cNvPr id="13" name="Picture 12" descr="A tree in a forest&#10;&#10;Description automatically generated">
            <a:extLst>
              <a:ext uri="{FF2B5EF4-FFF2-40B4-BE49-F238E27FC236}">
                <a16:creationId xmlns:a16="http://schemas.microsoft.com/office/drawing/2014/main" id="{C93F09E6-B014-4644-BA1A-79586959896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65000"/>
                    </a14:imgEffect>
                  </a14:imgLayer>
                </a14:imgProps>
              </a:ext>
              <a:ext uri="{28A0092B-C50C-407E-A947-70E740481C1C}">
                <a14:useLocalDpi xmlns:a14="http://schemas.microsoft.com/office/drawing/2010/main"/>
              </a:ext>
            </a:extLst>
          </a:blip>
          <a:srcRect/>
          <a:stretch/>
        </p:blipFill>
        <p:spPr>
          <a:xfrm>
            <a:off x="0" y="26651"/>
            <a:ext cx="2740367" cy="6858000"/>
          </a:xfrm>
          <a:prstGeom prst="rect">
            <a:avLst/>
          </a:prstGeom>
        </p:spPr>
      </p:pic>
      <p:pic>
        <p:nvPicPr>
          <p:cNvPr id="9" name="Picture 8" descr="A bench in front of a lake surrounded by trees&#10;&#10;Description automatically generated">
            <a:extLst>
              <a:ext uri="{FF2B5EF4-FFF2-40B4-BE49-F238E27FC236}">
                <a16:creationId xmlns:a16="http://schemas.microsoft.com/office/drawing/2014/main" id="{88744556-5D1B-BC46-8A1D-D478ACC50C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2962763" y="-314898"/>
            <a:ext cx="3804549" cy="4179893"/>
          </a:xfrm>
          <a:prstGeom prst="rect">
            <a:avLst/>
          </a:prstGeom>
        </p:spPr>
      </p:pic>
      <p:pic>
        <p:nvPicPr>
          <p:cNvPr id="11" name="Picture 10" descr="A tree in front of a house&#10;&#10;Description automatically generated">
            <a:extLst>
              <a:ext uri="{FF2B5EF4-FFF2-40B4-BE49-F238E27FC236}">
                <a16:creationId xmlns:a16="http://schemas.microsoft.com/office/drawing/2014/main" id="{7061D21B-F1AF-3A47-B7E6-D96AB84E91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5092" y="3751244"/>
            <a:ext cx="4179892" cy="3133406"/>
          </a:xfrm>
          <a:prstGeom prst="rect">
            <a:avLst/>
          </a:prstGeom>
          <a:effectLst/>
        </p:spPr>
      </p:pic>
    </p:spTree>
    <p:extLst>
      <p:ext uri="{BB962C8B-B14F-4D97-AF65-F5344CB8AC3E}">
        <p14:creationId xmlns:p14="http://schemas.microsoft.com/office/powerpoint/2010/main" val="1409654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43251E-68FC-AE4A-A78E-2C1A47AC5B2E}"/>
              </a:ext>
            </a:extLst>
          </p:cNvPr>
          <p:cNvSpPr txBox="1"/>
          <p:nvPr/>
        </p:nvSpPr>
        <p:spPr>
          <a:xfrm>
            <a:off x="8135434" y="744658"/>
            <a:ext cx="2350900" cy="769441"/>
          </a:xfrm>
          <a:prstGeom prst="rect">
            <a:avLst/>
          </a:prstGeom>
          <a:noFill/>
        </p:spPr>
        <p:txBody>
          <a:bodyPr wrap="none" rtlCol="0">
            <a:spAutoFit/>
          </a:bodyPr>
          <a:lstStyle/>
          <a:p>
            <a:r>
              <a:rPr lang="en-US" sz="4400" dirty="0"/>
              <a:t>Alambres</a:t>
            </a:r>
          </a:p>
        </p:txBody>
      </p:sp>
      <p:pic>
        <p:nvPicPr>
          <p:cNvPr id="8" name="Picture 7">
            <a:extLst>
              <a:ext uri="{FF2B5EF4-FFF2-40B4-BE49-F238E27FC236}">
                <a16:creationId xmlns:a16="http://schemas.microsoft.com/office/drawing/2014/main" id="{C45640D9-21D5-D14D-BCDC-B06AFC3CCF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9638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ower Line Throws Log like a Twig || ViralHog">
            <a:hlinkClick r:id="" action="ppaction://media"/>
            <a:extLst>
              <a:ext uri="{FF2B5EF4-FFF2-40B4-BE49-F238E27FC236}">
                <a16:creationId xmlns:a16="http://schemas.microsoft.com/office/drawing/2014/main" id="{BAAFC47D-6C5B-454A-BCF7-3F0FEE833396}"/>
              </a:ext>
            </a:extLst>
          </p:cNvPr>
          <p:cNvPicPr>
            <a:picLocks noGrp="1" noRot="1" noChangeAspect="1"/>
          </p:cNvPicPr>
          <p:nvPr>
            <p:ph idx="4294967295"/>
            <a:videoFile r:link="rId1"/>
          </p:nvPr>
        </p:nvPicPr>
        <p:blipFill>
          <a:blip r:embed="rId4"/>
          <a:stretch>
            <a:fillRect/>
          </a:stretch>
        </p:blipFill>
        <p:spPr>
          <a:xfrm>
            <a:off x="1587500" y="0"/>
            <a:ext cx="9017000" cy="6758816"/>
          </a:xfrm>
          <a:prstGeom prst="rect">
            <a:avLst/>
          </a:prstGeom>
        </p:spPr>
      </p:pic>
    </p:spTree>
    <p:extLst>
      <p:ext uri="{BB962C8B-B14F-4D97-AF65-F5344CB8AC3E}">
        <p14:creationId xmlns:p14="http://schemas.microsoft.com/office/powerpoint/2010/main" val="219820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BEC47B7-7CB0-1545-BBF7-25E22649547D}"/>
              </a:ext>
            </a:extLst>
          </p:cNvPr>
          <p:cNvSpPr txBox="1"/>
          <p:nvPr/>
        </p:nvSpPr>
        <p:spPr>
          <a:xfrm>
            <a:off x="496872" y="4580486"/>
            <a:ext cx="2350900" cy="769441"/>
          </a:xfrm>
          <a:prstGeom prst="rect">
            <a:avLst/>
          </a:prstGeom>
          <a:noFill/>
        </p:spPr>
        <p:txBody>
          <a:bodyPr wrap="none" rtlCol="0">
            <a:spAutoFit/>
          </a:bodyPr>
          <a:lstStyle/>
          <a:p>
            <a:r>
              <a:rPr lang="en-US" sz="4400" dirty="0"/>
              <a:t>Alambres</a:t>
            </a:r>
          </a:p>
        </p:txBody>
      </p:sp>
      <p:pic>
        <p:nvPicPr>
          <p:cNvPr id="6" name="Picture 5">
            <a:extLst>
              <a:ext uri="{FF2B5EF4-FFF2-40B4-BE49-F238E27FC236}">
                <a16:creationId xmlns:a16="http://schemas.microsoft.com/office/drawing/2014/main" id="{F52F9163-3FD4-754F-82D3-3D5285954D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6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690B68-4017-5344-AEE2-BE2A366E4DEE}"/>
              </a:ext>
            </a:extLst>
          </p:cNvPr>
          <p:cNvSpPr>
            <a:spLocks noGrp="1"/>
          </p:cNvSpPr>
          <p:nvPr>
            <p:ph type="title"/>
          </p:nvPr>
        </p:nvSpPr>
        <p:spPr>
          <a:xfrm>
            <a:off x="863029" y="1012004"/>
            <a:ext cx="3416158" cy="4795408"/>
          </a:xfrm>
        </p:spPr>
        <p:txBody>
          <a:bodyPr>
            <a:normAutofit/>
          </a:bodyPr>
          <a:lstStyle/>
          <a:p>
            <a:r>
              <a:rPr lang="es-ES_tradnl" dirty="0">
                <a:solidFill>
                  <a:srgbClr val="FFFFFF"/>
                </a:solidFill>
              </a:rPr>
              <a:t>Antes de Empezar</a:t>
            </a:r>
          </a:p>
        </p:txBody>
      </p:sp>
      <p:graphicFrame>
        <p:nvGraphicFramePr>
          <p:cNvPr id="5" name="Content Placeholder 2">
            <a:extLst>
              <a:ext uri="{FF2B5EF4-FFF2-40B4-BE49-F238E27FC236}">
                <a16:creationId xmlns:a16="http://schemas.microsoft.com/office/drawing/2014/main" id="{AA30BE5A-71C6-4179-92F8-40F7C914ACF4}"/>
              </a:ext>
            </a:extLst>
          </p:cNvPr>
          <p:cNvGraphicFramePr>
            <a:graphicFrameLocks noGrp="1"/>
          </p:cNvGraphicFramePr>
          <p:nvPr>
            <p:ph idx="1"/>
            <p:extLst>
              <p:ext uri="{D42A27DB-BD31-4B8C-83A1-F6EECF244321}">
                <p14:modId xmlns:p14="http://schemas.microsoft.com/office/powerpoint/2010/main" val="89321368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9315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IMG_0736">
            <a:hlinkClick r:id="" action="ppaction://media"/>
            <a:extLst>
              <a:ext uri="{FF2B5EF4-FFF2-40B4-BE49-F238E27FC236}">
                <a16:creationId xmlns:a16="http://schemas.microsoft.com/office/drawing/2014/main" id="{4D1EAEA8-A23F-6E41-9627-7215AA849C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1173" y="0"/>
            <a:ext cx="3869654" cy="6879385"/>
          </a:xfrm>
          <a:prstGeom prst="rect">
            <a:avLst/>
          </a:prstGeom>
        </p:spPr>
      </p:pic>
    </p:spTree>
    <p:extLst>
      <p:ext uri="{BB962C8B-B14F-4D97-AF65-F5344CB8AC3E}">
        <p14:creationId xmlns:p14="http://schemas.microsoft.com/office/powerpoint/2010/main" val="273715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35CF55-FFDC-164E-B7F1-4CD4456927AD}"/>
              </a:ext>
            </a:extLst>
          </p:cNvPr>
          <p:cNvSpPr txBox="1"/>
          <p:nvPr/>
        </p:nvSpPr>
        <p:spPr>
          <a:xfrm>
            <a:off x="3720141" y="359937"/>
            <a:ext cx="2576750" cy="769441"/>
          </a:xfrm>
          <a:prstGeom prst="rect">
            <a:avLst/>
          </a:prstGeom>
          <a:noFill/>
        </p:spPr>
        <p:txBody>
          <a:bodyPr wrap="square" rtlCol="0">
            <a:spAutoFit/>
          </a:bodyPr>
          <a:lstStyle/>
          <a:p>
            <a:r>
              <a:rPr lang="en-US" sz="4400" dirty="0"/>
              <a:t>Alambres</a:t>
            </a:r>
          </a:p>
        </p:txBody>
      </p:sp>
      <p:pic>
        <p:nvPicPr>
          <p:cNvPr id="5" name="Picture 4">
            <a:extLst>
              <a:ext uri="{FF2B5EF4-FFF2-40B4-BE49-F238E27FC236}">
                <a16:creationId xmlns:a16="http://schemas.microsoft.com/office/drawing/2014/main" id="{532526E7-4903-084B-A350-52F6FB1663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758A2FB2-AE5A-E246-9BDB-B324AE534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4001" y="1053815"/>
            <a:ext cx="6245406" cy="3983414"/>
          </a:xfrm>
          <a:prstGeom prst="rect">
            <a:avLst/>
          </a:prstGeom>
        </p:spPr>
      </p:pic>
      <p:grpSp>
        <p:nvGrpSpPr>
          <p:cNvPr id="16" name="Group 15">
            <a:extLst>
              <a:ext uri="{FF2B5EF4-FFF2-40B4-BE49-F238E27FC236}">
                <a16:creationId xmlns:a16="http://schemas.microsoft.com/office/drawing/2014/main" id="{E591295C-5FC8-1E4B-9CF3-015A6677528B}"/>
              </a:ext>
            </a:extLst>
          </p:cNvPr>
          <p:cNvGrpSpPr/>
          <p:nvPr/>
        </p:nvGrpSpPr>
        <p:grpSpPr>
          <a:xfrm>
            <a:off x="4474001" y="2501382"/>
            <a:ext cx="2705707" cy="2535847"/>
            <a:chOff x="1296086" y="2908041"/>
            <a:chExt cx="2705707" cy="2535847"/>
          </a:xfrm>
        </p:grpSpPr>
        <p:pic>
          <p:nvPicPr>
            <p:cNvPr id="13" name="Picture 12" descr="A close up of a logo&#10;&#10;Description automatically generated">
              <a:extLst>
                <a:ext uri="{FF2B5EF4-FFF2-40B4-BE49-F238E27FC236}">
                  <a16:creationId xmlns:a16="http://schemas.microsoft.com/office/drawing/2014/main" id="{01DBA5FA-0010-7041-98EC-EDCF339C6F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6086" y="3239137"/>
              <a:ext cx="2301008" cy="2204751"/>
            </a:xfrm>
            <a:prstGeom prst="rect">
              <a:avLst/>
            </a:prstGeom>
          </p:spPr>
        </p:pic>
        <p:sp>
          <p:nvSpPr>
            <p:cNvPr id="14" name="Freeform 13">
              <a:extLst>
                <a:ext uri="{FF2B5EF4-FFF2-40B4-BE49-F238E27FC236}">
                  <a16:creationId xmlns:a16="http://schemas.microsoft.com/office/drawing/2014/main" id="{7931FFC1-9BF4-8447-ACB2-DDD451C71351}"/>
                </a:ext>
              </a:extLst>
            </p:cNvPr>
            <p:cNvSpPr/>
            <p:nvPr/>
          </p:nvSpPr>
          <p:spPr>
            <a:xfrm>
              <a:off x="2519356" y="2908041"/>
              <a:ext cx="1482437" cy="2105891"/>
            </a:xfrm>
            <a:custGeom>
              <a:avLst/>
              <a:gdLst>
                <a:gd name="connsiteX0" fmla="*/ 13855 w 1482437"/>
                <a:gd name="connsiteY0" fmla="*/ 2036619 h 2105891"/>
                <a:gd name="connsiteX1" fmla="*/ 1482437 w 1482437"/>
                <a:gd name="connsiteY1" fmla="*/ 0 h 2105891"/>
                <a:gd name="connsiteX2" fmla="*/ 0 w 1482437"/>
                <a:gd name="connsiteY2" fmla="*/ 2105891 h 2105891"/>
                <a:gd name="connsiteX3" fmla="*/ 0 w 1482437"/>
                <a:gd name="connsiteY3" fmla="*/ 2105891 h 2105891"/>
              </a:gdLst>
              <a:ahLst/>
              <a:cxnLst>
                <a:cxn ang="0">
                  <a:pos x="connsiteX0" y="connsiteY0"/>
                </a:cxn>
                <a:cxn ang="0">
                  <a:pos x="connsiteX1" y="connsiteY1"/>
                </a:cxn>
                <a:cxn ang="0">
                  <a:pos x="connsiteX2" y="connsiteY2"/>
                </a:cxn>
                <a:cxn ang="0">
                  <a:pos x="connsiteX3" y="connsiteY3"/>
                </a:cxn>
              </a:cxnLst>
              <a:rect l="l" t="t" r="r" b="b"/>
              <a:pathLst>
                <a:path w="1482437" h="2105891">
                  <a:moveTo>
                    <a:pt x="13855" y="2036619"/>
                  </a:moveTo>
                  <a:lnTo>
                    <a:pt x="1482437" y="0"/>
                  </a:lnTo>
                  <a:cubicBezTo>
                    <a:pt x="1480128" y="11545"/>
                    <a:pt x="0" y="2105891"/>
                    <a:pt x="0" y="2105891"/>
                  </a:cubicBezTo>
                  <a:lnTo>
                    <a:pt x="0" y="2105891"/>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2F5536B-AD6A-DD4D-9E8B-C96474A7280A}"/>
                </a:ext>
              </a:extLst>
            </p:cNvPr>
            <p:cNvCxnSpPr>
              <a:endCxn id="14" idx="2"/>
            </p:cNvCxnSpPr>
            <p:nvPr/>
          </p:nvCxnSpPr>
          <p:spPr>
            <a:xfrm>
              <a:off x="2172993" y="4972369"/>
              <a:ext cx="346363" cy="41563"/>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71097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F4F7CED-5FF5-074B-A707-BF35367F36BB}"/>
              </a:ext>
            </a:extLst>
          </p:cNvPr>
          <p:cNvSpPr txBox="1"/>
          <p:nvPr/>
        </p:nvSpPr>
        <p:spPr>
          <a:xfrm>
            <a:off x="6591832" y="141552"/>
            <a:ext cx="5006336" cy="1325563"/>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s-ES_tradnl" sz="4400" dirty="0"/>
              <a:t>Compresión y  Tensión en la madera</a:t>
            </a:r>
          </a:p>
        </p:txBody>
      </p:sp>
      <p:sp>
        <p:nvSpPr>
          <p:cNvPr id="20" name="Freeform: Shape 1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7E5990-233A-2A4B-AF44-12C15976120E}"/>
              </a:ext>
            </a:extLst>
          </p:cNvPr>
          <p:cNvSpPr>
            <a:spLocks noGrp="1"/>
          </p:cNvSpPr>
          <p:nvPr>
            <p:ph idx="1"/>
          </p:nvPr>
        </p:nvSpPr>
        <p:spPr>
          <a:xfrm>
            <a:off x="6591832" y="1626141"/>
            <a:ext cx="5169715" cy="4199332"/>
          </a:xfrm>
        </p:spPr>
        <p:txBody>
          <a:bodyPr vert="horz" lIns="91440" tIns="45720" rIns="91440" bIns="45720" rtlCol="0" anchor="t">
            <a:noAutofit/>
          </a:bodyPr>
          <a:lstStyle/>
          <a:p>
            <a:pPr indent="-228600" defTabSz="914400">
              <a:lnSpc>
                <a:spcPct val="90000"/>
              </a:lnSpc>
              <a:buFont typeface="Arial" panose="020B0604020202020204" pitchFamily="34" charset="0"/>
              <a:buChar char="•"/>
            </a:pPr>
            <a:r>
              <a:rPr lang="en-US" sz="3600" dirty="0" err="1"/>
              <a:t>Compresion</a:t>
            </a:r>
            <a:r>
              <a:rPr lang="en-US" sz="3600" dirty="0"/>
              <a:t> – </a:t>
            </a:r>
            <a:r>
              <a:rPr lang="en-US" sz="3600" dirty="0" err="1"/>
              <a:t>Rebote</a:t>
            </a:r>
            <a:r>
              <a:rPr lang="en-US" sz="3600" dirty="0"/>
              <a:t> de la </a:t>
            </a:r>
            <a:r>
              <a:rPr lang="en-US" sz="3600" dirty="0" err="1"/>
              <a:t>barra</a:t>
            </a:r>
            <a:r>
              <a:rPr lang="en-US" sz="3600" dirty="0"/>
              <a:t> </a:t>
            </a:r>
            <a:r>
              <a:rPr lang="en-US" sz="3600" dirty="0" err="1"/>
              <a:t>atrapada</a:t>
            </a:r>
            <a:endParaRPr lang="en-US" sz="3600" dirty="0"/>
          </a:p>
          <a:p>
            <a:pPr indent="-228600" defTabSz="914400">
              <a:lnSpc>
                <a:spcPct val="90000"/>
              </a:lnSpc>
              <a:buFont typeface="Arial" panose="020B0604020202020204" pitchFamily="34" charset="0"/>
              <a:buChar char="•"/>
            </a:pPr>
            <a:r>
              <a:rPr lang="en-US" sz="3600" dirty="0"/>
              <a:t>Tension – Silla de barber o </a:t>
            </a:r>
            <a:r>
              <a:rPr lang="en-US" sz="3600" dirty="0" err="1"/>
              <a:t>palo</a:t>
            </a:r>
            <a:r>
              <a:rPr lang="en-US" sz="3600" dirty="0"/>
              <a:t> con </a:t>
            </a:r>
            <a:r>
              <a:rPr lang="en-US" sz="3600" dirty="0" err="1"/>
              <a:t>resorte</a:t>
            </a:r>
            <a:endParaRPr lang="en-US" sz="3600" dirty="0"/>
          </a:p>
          <a:p>
            <a:pPr indent="-228600" defTabSz="914400">
              <a:lnSpc>
                <a:spcPct val="90000"/>
              </a:lnSpc>
              <a:buFont typeface="Arial" panose="020B0604020202020204" pitchFamily="34" charset="0"/>
              <a:buChar char="•"/>
            </a:pPr>
            <a:r>
              <a:rPr lang="es-ES_tradnl" sz="3600" dirty="0"/>
              <a:t>En general – Muesca en la madera en compresión, Corte trasero en la madera con tensión</a:t>
            </a:r>
          </a:p>
        </p:txBody>
      </p:sp>
      <p:graphicFrame>
        <p:nvGraphicFramePr>
          <p:cNvPr id="8" name="Diagram 7">
            <a:extLst>
              <a:ext uri="{FF2B5EF4-FFF2-40B4-BE49-F238E27FC236}">
                <a16:creationId xmlns:a16="http://schemas.microsoft.com/office/drawing/2014/main" id="{470B233C-8716-FD44-9F36-25513E5EF019}"/>
              </a:ext>
            </a:extLst>
          </p:cNvPr>
          <p:cNvGraphicFramePr/>
          <p:nvPr>
            <p:extLst>
              <p:ext uri="{D42A27DB-BD31-4B8C-83A1-F6EECF244321}">
                <p14:modId xmlns:p14="http://schemas.microsoft.com/office/powerpoint/2010/main" val="3963283576"/>
              </p:ext>
            </p:extLst>
          </p:nvPr>
        </p:nvGraphicFramePr>
        <p:xfrm>
          <a:off x="419050" y="734770"/>
          <a:ext cx="5334682" cy="3707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964468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527B5-0E73-4946-8AFE-3C388AE895D6}"/>
              </a:ext>
            </a:extLst>
          </p:cNvPr>
          <p:cNvPicPr>
            <a:picLocks noChangeAspect="1"/>
          </p:cNvPicPr>
          <p:nvPr/>
        </p:nvPicPr>
        <p:blipFill>
          <a:blip r:embed="rId3"/>
          <a:stretch>
            <a:fillRect/>
          </a:stretch>
        </p:blipFill>
        <p:spPr>
          <a:xfrm>
            <a:off x="3407625" y="0"/>
            <a:ext cx="5376749" cy="6858000"/>
          </a:xfrm>
          <a:prstGeom prst="rect">
            <a:avLst/>
          </a:prstGeom>
        </p:spPr>
      </p:pic>
      <p:pic>
        <p:nvPicPr>
          <p:cNvPr id="6" name="Picture 5">
            <a:extLst>
              <a:ext uri="{FF2B5EF4-FFF2-40B4-BE49-F238E27FC236}">
                <a16:creationId xmlns:a16="http://schemas.microsoft.com/office/drawing/2014/main" id="{48C1A272-72BB-9943-B0AC-3D2CB3F518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0939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322C7-28D9-EF40-B4B8-7FD52ECAED37}"/>
              </a:ext>
            </a:extLst>
          </p:cNvPr>
          <p:cNvPicPr>
            <a:picLocks noChangeAspect="1"/>
          </p:cNvPicPr>
          <p:nvPr/>
        </p:nvPicPr>
        <p:blipFill>
          <a:blip r:embed="rId3"/>
          <a:stretch>
            <a:fillRect/>
          </a:stretch>
        </p:blipFill>
        <p:spPr>
          <a:xfrm>
            <a:off x="1509636" y="368300"/>
            <a:ext cx="10071100" cy="6121400"/>
          </a:xfrm>
          <a:prstGeom prst="rect">
            <a:avLst/>
          </a:prstGeom>
        </p:spPr>
      </p:pic>
      <p:pic>
        <p:nvPicPr>
          <p:cNvPr id="3" name="Picture 2">
            <a:extLst>
              <a:ext uri="{FF2B5EF4-FFF2-40B4-BE49-F238E27FC236}">
                <a16:creationId xmlns:a16="http://schemas.microsoft.com/office/drawing/2014/main" id="{FC973E49-480E-FC4A-9310-02E38AEC60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9714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E5CFBD6B-2A43-9F46-83CE-57A694DDDD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2076" y="-563302"/>
            <a:ext cx="14584076" cy="7421302"/>
          </a:xfrm>
          <a:prstGeom prst="rect">
            <a:avLst/>
          </a:prstGeom>
        </p:spPr>
      </p:pic>
      <p:sp>
        <p:nvSpPr>
          <p:cNvPr id="8" name="Up Arrow 7">
            <a:extLst>
              <a:ext uri="{FF2B5EF4-FFF2-40B4-BE49-F238E27FC236}">
                <a16:creationId xmlns:a16="http://schemas.microsoft.com/office/drawing/2014/main" id="{49A46C35-9ECC-1A4A-88C7-9543235014AC}"/>
              </a:ext>
            </a:extLst>
          </p:cNvPr>
          <p:cNvSpPr/>
          <p:nvPr/>
        </p:nvSpPr>
        <p:spPr>
          <a:xfrm>
            <a:off x="8154649" y="4227226"/>
            <a:ext cx="479685" cy="1019331"/>
          </a:xfrm>
          <a:prstGeom prst="upArrow">
            <a:avLst/>
          </a:prstGeom>
          <a:gradFill>
            <a:gsLst>
              <a:gs pos="0">
                <a:schemeClr val="accent3">
                  <a:lumMod val="75000"/>
                </a:schemeClr>
              </a:gs>
              <a:gs pos="99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Up Arrow 8">
            <a:extLst>
              <a:ext uri="{FF2B5EF4-FFF2-40B4-BE49-F238E27FC236}">
                <a16:creationId xmlns:a16="http://schemas.microsoft.com/office/drawing/2014/main" id="{5818D03B-7FD9-A447-9734-6ECD8D96B7C2}"/>
              </a:ext>
            </a:extLst>
          </p:cNvPr>
          <p:cNvSpPr/>
          <p:nvPr/>
        </p:nvSpPr>
        <p:spPr>
          <a:xfrm rot="10800000">
            <a:off x="2251022" y="3207895"/>
            <a:ext cx="479685" cy="1019331"/>
          </a:xfrm>
          <a:prstGeom prst="upArrow">
            <a:avLst/>
          </a:prstGeom>
          <a:gradFill>
            <a:gsLst>
              <a:gs pos="0">
                <a:schemeClr val="accent3">
                  <a:lumMod val="75000"/>
                </a:schemeClr>
              </a:gs>
              <a:gs pos="99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E10A0BB7-95F5-9844-B094-066FC638BD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8256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48FBEBB-01F4-4F4C-BDEF-0891CCB6CCF8}"/>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s-ES_tradnl" sz="2600" dirty="0">
                <a:solidFill>
                  <a:srgbClr val="FFFFFF"/>
                </a:solidFill>
                <a:latin typeface="+mj-lt"/>
                <a:ea typeface="+mj-ea"/>
                <a:cs typeface="+mj-cs"/>
              </a:rPr>
              <a:t>Arboles desenraizados</a:t>
            </a:r>
          </a:p>
        </p:txBody>
      </p:sp>
      <p:cxnSp>
        <p:nvCxnSpPr>
          <p:cNvPr id="22"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ree, outdoor, sky, ground&#10;&#10;Description automatically generated">
            <a:extLst>
              <a:ext uri="{FF2B5EF4-FFF2-40B4-BE49-F238E27FC236}">
                <a16:creationId xmlns:a16="http://schemas.microsoft.com/office/drawing/2014/main" id="{3417E911-67C2-EA42-9C2F-2AD509D672AD}"/>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6445073" y="2611544"/>
            <a:ext cx="5455917" cy="3628184"/>
          </a:xfrm>
          <a:prstGeom prst="rect">
            <a:avLst/>
          </a:prstGeom>
        </p:spPr>
      </p:pic>
      <p:graphicFrame>
        <p:nvGraphicFramePr>
          <p:cNvPr id="8" name="Diagram 7">
            <a:extLst>
              <a:ext uri="{FF2B5EF4-FFF2-40B4-BE49-F238E27FC236}">
                <a16:creationId xmlns:a16="http://schemas.microsoft.com/office/drawing/2014/main" id="{903E3CFF-7913-2747-BCA1-C5BBEB596D7D}"/>
              </a:ext>
            </a:extLst>
          </p:cNvPr>
          <p:cNvGraphicFramePr/>
          <p:nvPr>
            <p:extLst>
              <p:ext uri="{D42A27DB-BD31-4B8C-83A1-F6EECF244321}">
                <p14:modId xmlns:p14="http://schemas.microsoft.com/office/powerpoint/2010/main" val="1969914373"/>
              </p:ext>
            </p:extLst>
          </p:nvPr>
        </p:nvGraphicFramePr>
        <p:xfrm>
          <a:off x="291010" y="2491476"/>
          <a:ext cx="5660871" cy="3649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6614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B944633-2DC9-0041-896D-FD7D95FDDA83}"/>
              </a:ext>
            </a:extLst>
          </p:cNvPr>
          <p:cNvPicPr>
            <a:picLocks noGrp="1" noChangeAspect="1"/>
          </p:cNvPicPr>
          <p:nvPr>
            <p:ph idx="1"/>
          </p:nvPr>
        </p:nvPicPr>
        <p:blipFill>
          <a:blip r:embed="rId3"/>
          <a:stretch>
            <a:fillRect/>
          </a:stretch>
        </p:blipFill>
        <p:spPr>
          <a:xfrm>
            <a:off x="3147112" y="1166018"/>
            <a:ext cx="8783056" cy="4525963"/>
          </a:xfrm>
        </p:spPr>
      </p:pic>
      <p:sp>
        <p:nvSpPr>
          <p:cNvPr id="6" name="Rounded Rectangle 4">
            <a:extLst>
              <a:ext uri="{FF2B5EF4-FFF2-40B4-BE49-F238E27FC236}">
                <a16:creationId xmlns:a16="http://schemas.microsoft.com/office/drawing/2014/main" id="{E8E771C4-B127-244C-B675-5E3E56908966}"/>
              </a:ext>
            </a:extLst>
          </p:cNvPr>
          <p:cNvSpPr txBox="1"/>
          <p:nvPr/>
        </p:nvSpPr>
        <p:spPr>
          <a:xfrm>
            <a:off x="640080" y="2074363"/>
            <a:ext cx="2752354" cy="2709275"/>
          </a:xfrm>
          <a:prstGeom prst="ellipse">
            <a:avLst/>
          </a:prstGeom>
          <a:solidFill>
            <a:srgbClr val="262626"/>
          </a:solidFill>
          <a:ln w="174625" cmpd="thinThick">
            <a:solidFill>
              <a:srgbClr val="262626"/>
            </a:solidFill>
          </a:ln>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gn="ctr" defTabSz="914400">
              <a:lnSpc>
                <a:spcPct val="90000"/>
              </a:lnSpc>
              <a:spcBef>
                <a:spcPct val="0"/>
              </a:spcBef>
              <a:spcAft>
                <a:spcPct val="35000"/>
              </a:spcAft>
            </a:pPr>
            <a:r>
              <a:rPr lang="es-ES_tradnl" sz="2600" kern="1200" dirty="0">
                <a:solidFill>
                  <a:srgbClr val="FFFFFF"/>
                </a:solidFill>
                <a:latin typeface="+mj-lt"/>
                <a:ea typeface="+mj-ea"/>
                <a:cs typeface="+mj-cs"/>
              </a:rPr>
              <a:t>Pedestal y Plato de la raíz</a:t>
            </a:r>
          </a:p>
        </p:txBody>
      </p:sp>
      <p:pic>
        <p:nvPicPr>
          <p:cNvPr id="9" name="Picture 8">
            <a:extLst>
              <a:ext uri="{FF2B5EF4-FFF2-40B4-BE49-F238E27FC236}">
                <a16:creationId xmlns:a16="http://schemas.microsoft.com/office/drawing/2014/main" id="{45D3D0CA-3129-D549-9D18-F88C94DADD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936" y="357271"/>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1171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4">
            <a:extLst>
              <a:ext uri="{FF2B5EF4-FFF2-40B4-BE49-F238E27FC236}">
                <a16:creationId xmlns:a16="http://schemas.microsoft.com/office/drawing/2014/main" id="{E8E771C4-B127-244C-B675-5E3E56908966}"/>
              </a:ext>
            </a:extLst>
          </p:cNvPr>
          <p:cNvSpPr txBox="1"/>
          <p:nvPr/>
        </p:nvSpPr>
        <p:spPr>
          <a:xfrm>
            <a:off x="640080" y="2074363"/>
            <a:ext cx="2752354" cy="2709275"/>
          </a:xfrm>
          <a:prstGeom prst="ellipse">
            <a:avLst/>
          </a:prstGeom>
          <a:solidFill>
            <a:srgbClr val="262626"/>
          </a:solidFill>
          <a:ln w="174625" cmpd="thinThick">
            <a:solidFill>
              <a:srgbClr val="262626"/>
            </a:solidFill>
          </a:ln>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lvl="0" algn="ctr" defTabSz="914400">
              <a:lnSpc>
                <a:spcPct val="90000"/>
              </a:lnSpc>
              <a:spcBef>
                <a:spcPct val="0"/>
              </a:spcBef>
              <a:spcAft>
                <a:spcPct val="35000"/>
              </a:spcAft>
            </a:pPr>
            <a:r>
              <a:rPr lang="es-ES_tradnl" sz="2600" dirty="0">
                <a:solidFill>
                  <a:srgbClr val="FFFFFF"/>
                </a:solidFill>
              </a:rPr>
              <a:t>Pedestal y Plato de la raíz</a:t>
            </a:r>
          </a:p>
        </p:txBody>
      </p:sp>
      <p:pic>
        <p:nvPicPr>
          <p:cNvPr id="9" name="Picture 8">
            <a:extLst>
              <a:ext uri="{FF2B5EF4-FFF2-40B4-BE49-F238E27FC236}">
                <a16:creationId xmlns:a16="http://schemas.microsoft.com/office/drawing/2014/main" id="{45D3D0CA-3129-D549-9D18-F88C94DADD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936" y="357271"/>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F2372271-BD68-F24B-A4BD-ADBFFB625BE0}"/>
              </a:ext>
            </a:extLst>
          </p:cNvPr>
          <p:cNvPicPr>
            <a:picLocks noChangeAspect="1"/>
          </p:cNvPicPr>
          <p:nvPr/>
        </p:nvPicPr>
        <p:blipFill>
          <a:blip r:embed="rId4"/>
          <a:stretch>
            <a:fillRect/>
          </a:stretch>
        </p:blipFill>
        <p:spPr>
          <a:xfrm>
            <a:off x="2258919" y="1363111"/>
            <a:ext cx="9547564" cy="4900660"/>
          </a:xfrm>
          <a:prstGeom prst="rect">
            <a:avLst/>
          </a:prstGeom>
        </p:spPr>
      </p:pic>
    </p:spTree>
    <p:extLst>
      <p:ext uri="{BB962C8B-B14F-4D97-AF65-F5344CB8AC3E}">
        <p14:creationId xmlns:p14="http://schemas.microsoft.com/office/powerpoint/2010/main" val="2072297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4AEF96-173B-0640-B1D7-71564F2FD04C}"/>
              </a:ext>
            </a:extLst>
          </p:cNvPr>
          <p:cNvPicPr>
            <a:picLocks noChangeAspect="1"/>
          </p:cNvPicPr>
          <p:nvPr/>
        </p:nvPicPr>
        <p:blipFill>
          <a:blip r:embed="rId3"/>
          <a:stretch>
            <a:fillRect/>
          </a:stretch>
        </p:blipFill>
        <p:spPr>
          <a:xfrm>
            <a:off x="-137383" y="252933"/>
            <a:ext cx="12192000" cy="6352134"/>
          </a:xfrm>
          <a:prstGeom prst="rect">
            <a:avLst/>
          </a:prstGeom>
        </p:spPr>
      </p:pic>
      <p:pic>
        <p:nvPicPr>
          <p:cNvPr id="18" name="Picture 17">
            <a:extLst>
              <a:ext uri="{FF2B5EF4-FFF2-40B4-BE49-F238E27FC236}">
                <a16:creationId xmlns:a16="http://schemas.microsoft.com/office/drawing/2014/main" id="{A0D5F409-BF33-5C4E-9FBD-6DDA882E07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F760A8F2-E404-FB4D-94CF-BF6824AAFC64}"/>
              </a:ext>
            </a:extLst>
          </p:cNvPr>
          <p:cNvSpPr/>
          <p:nvPr/>
        </p:nvSpPr>
        <p:spPr>
          <a:xfrm>
            <a:off x="4743062" y="448480"/>
            <a:ext cx="5385862" cy="590931"/>
          </a:xfrm>
          <a:prstGeom prst="rect">
            <a:avLst/>
          </a:prstGeom>
        </p:spPr>
        <p:txBody>
          <a:bodyPr wrap="square">
            <a:spAutoFit/>
          </a:bodyPr>
          <a:lstStyle/>
          <a:p>
            <a:pPr lvl="0" algn="ctr" defTabSz="914400">
              <a:lnSpc>
                <a:spcPct val="90000"/>
              </a:lnSpc>
              <a:spcBef>
                <a:spcPct val="0"/>
              </a:spcBef>
              <a:spcAft>
                <a:spcPct val="35000"/>
              </a:spcAft>
            </a:pPr>
            <a:r>
              <a:rPr lang="es-ES_tradnl" sz="3600" dirty="0"/>
              <a:t>Pedestal y Plato de la Raíz</a:t>
            </a:r>
          </a:p>
        </p:txBody>
      </p:sp>
      <p:sp>
        <p:nvSpPr>
          <p:cNvPr id="6" name="Triangle 5">
            <a:extLst>
              <a:ext uri="{FF2B5EF4-FFF2-40B4-BE49-F238E27FC236}">
                <a16:creationId xmlns:a16="http://schemas.microsoft.com/office/drawing/2014/main" id="{ABC657DF-F9FE-1046-A06B-9D1653C0A06F}"/>
              </a:ext>
            </a:extLst>
          </p:cNvPr>
          <p:cNvSpPr/>
          <p:nvPr/>
        </p:nvSpPr>
        <p:spPr>
          <a:xfrm rot="10800000">
            <a:off x="7585657" y="2907105"/>
            <a:ext cx="1648496" cy="270456"/>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cxnSp>
        <p:nvCxnSpPr>
          <p:cNvPr id="8" name="Straight Connector 7">
            <a:extLst>
              <a:ext uri="{FF2B5EF4-FFF2-40B4-BE49-F238E27FC236}">
                <a16:creationId xmlns:a16="http://schemas.microsoft.com/office/drawing/2014/main" id="{A5AA8E66-DF6F-8448-895D-E9B160AAB78E}"/>
              </a:ext>
            </a:extLst>
          </p:cNvPr>
          <p:cNvCxnSpPr/>
          <p:nvPr/>
        </p:nvCxnSpPr>
        <p:spPr>
          <a:xfrm>
            <a:off x="8409905" y="3429000"/>
            <a:ext cx="0" cy="756634"/>
          </a:xfrm>
          <a:prstGeom prst="line">
            <a:avLst/>
          </a:prstGeom>
          <a:ln w="38100">
            <a:solidFill>
              <a:schemeClr val="tx1"/>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984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D578011E-D639-6A40-9573-3FA3EAB33D25}"/>
              </a:ext>
            </a:extLst>
          </p:cNvPr>
          <p:cNvPicPr>
            <a:picLocks noChangeAspect="1"/>
          </p:cNvPicPr>
          <p:nvPr/>
        </p:nvPicPr>
        <p:blipFill>
          <a:blip r:embed="rId3"/>
          <a:stretch>
            <a:fillRect/>
          </a:stretch>
        </p:blipFill>
        <p:spPr>
          <a:xfrm>
            <a:off x="6350" y="650240"/>
            <a:ext cx="12179300" cy="6197600"/>
          </a:xfrm>
          <a:prstGeom prst="rect">
            <a:avLst/>
          </a:prstGeom>
        </p:spPr>
      </p:pic>
      <p:pic>
        <p:nvPicPr>
          <p:cNvPr id="7" name="Picture 6" descr="A close up of a tree&#10;&#10;Description automatically generated">
            <a:extLst>
              <a:ext uri="{FF2B5EF4-FFF2-40B4-BE49-F238E27FC236}">
                <a16:creationId xmlns:a16="http://schemas.microsoft.com/office/drawing/2014/main" id="{528F3EB6-3835-C845-8621-78862ACDBB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40080"/>
            <a:ext cx="12192000" cy="6217920"/>
          </a:xfrm>
          <a:prstGeom prst="rect">
            <a:avLst/>
          </a:prstGeom>
        </p:spPr>
      </p:pic>
      <p:pic>
        <p:nvPicPr>
          <p:cNvPr id="9" name="Picture 8" descr="A picture containing bird&#10;&#10;Description automatically generated">
            <a:extLst>
              <a:ext uri="{FF2B5EF4-FFF2-40B4-BE49-F238E27FC236}">
                <a16:creationId xmlns:a16="http://schemas.microsoft.com/office/drawing/2014/main" id="{5E0F27FD-ED94-E144-9C66-8C249FDBF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41774"/>
            <a:ext cx="12192000" cy="6214533"/>
          </a:xfrm>
          <a:prstGeom prst="rect">
            <a:avLst/>
          </a:prstGeom>
        </p:spPr>
      </p:pic>
      <p:sp>
        <p:nvSpPr>
          <p:cNvPr id="2" name="Title 1">
            <a:extLst>
              <a:ext uri="{FF2B5EF4-FFF2-40B4-BE49-F238E27FC236}">
                <a16:creationId xmlns:a16="http://schemas.microsoft.com/office/drawing/2014/main" id="{D4A56758-A04B-3D4C-B3E5-92F2B4035FB7}"/>
              </a:ext>
            </a:extLst>
          </p:cNvPr>
          <p:cNvSpPr>
            <a:spLocks noGrp="1"/>
          </p:cNvSpPr>
          <p:nvPr>
            <p:ph type="title"/>
          </p:nvPr>
        </p:nvSpPr>
        <p:spPr/>
        <p:txBody>
          <a:bodyPr/>
          <a:lstStyle/>
          <a:p>
            <a:r>
              <a:rPr lang="es-ES_tradnl" dirty="0"/>
              <a:t>Árbol Dañado Por Una Tormenta</a:t>
            </a:r>
          </a:p>
        </p:txBody>
      </p:sp>
    </p:spTree>
    <p:extLst>
      <p:ext uri="{BB962C8B-B14F-4D97-AF65-F5344CB8AC3E}">
        <p14:creationId xmlns:p14="http://schemas.microsoft.com/office/powerpoint/2010/main" val="328281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6FD793-6E9A-CB42-85BE-EE5B2D0B43E0}"/>
              </a:ext>
            </a:extLst>
          </p:cNvPr>
          <p:cNvSpPr>
            <a:spLocks noGrp="1"/>
          </p:cNvSpPr>
          <p:nvPr>
            <p:ph type="title"/>
          </p:nvPr>
        </p:nvSpPr>
        <p:spPr/>
        <p:txBody>
          <a:bodyPr>
            <a:normAutofit fontScale="90000"/>
          </a:bodyPr>
          <a:lstStyle/>
          <a:p>
            <a:r>
              <a:rPr lang="en-US" dirty="0"/>
              <a:t>Pedestal and Root Plate</a:t>
            </a:r>
            <a:br>
              <a:rPr lang="en-US" dirty="0"/>
            </a:br>
            <a:endParaRPr lang="en-US" dirty="0"/>
          </a:p>
        </p:txBody>
      </p:sp>
      <p:pic>
        <p:nvPicPr>
          <p:cNvPr id="3" name="Picture 2">
            <a:extLst>
              <a:ext uri="{FF2B5EF4-FFF2-40B4-BE49-F238E27FC236}">
                <a16:creationId xmlns:a16="http://schemas.microsoft.com/office/drawing/2014/main" id="{ACB20A11-B530-E441-A129-FDE21CB4066F}"/>
              </a:ext>
            </a:extLst>
          </p:cNvPr>
          <p:cNvPicPr>
            <a:picLocks noChangeAspect="1"/>
          </p:cNvPicPr>
          <p:nvPr/>
        </p:nvPicPr>
        <p:blipFill>
          <a:blip r:embed="rId3"/>
          <a:stretch>
            <a:fillRect/>
          </a:stretch>
        </p:blipFill>
        <p:spPr>
          <a:xfrm flipH="1">
            <a:off x="-386366" y="44824"/>
            <a:ext cx="12192000" cy="6813176"/>
          </a:xfrm>
          <a:prstGeom prst="rect">
            <a:avLst/>
          </a:prstGeom>
        </p:spPr>
      </p:pic>
      <p:sp>
        <p:nvSpPr>
          <p:cNvPr id="13" name="Triangle 12">
            <a:extLst>
              <a:ext uri="{FF2B5EF4-FFF2-40B4-BE49-F238E27FC236}">
                <a16:creationId xmlns:a16="http://schemas.microsoft.com/office/drawing/2014/main" id="{61C8ED60-B2A2-9941-89F8-07849A823B76}"/>
              </a:ext>
            </a:extLst>
          </p:cNvPr>
          <p:cNvSpPr/>
          <p:nvPr/>
        </p:nvSpPr>
        <p:spPr>
          <a:xfrm>
            <a:off x="7366720" y="3863662"/>
            <a:ext cx="1828791" cy="399245"/>
          </a:xfrm>
          <a:prstGeom prst="triangle">
            <a:avLst/>
          </a:prstGeom>
          <a:solidFill>
            <a:schemeClr val="bg1"/>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5A443AD-564E-D749-95AC-8D33BF5F22FE}"/>
              </a:ext>
            </a:extLst>
          </p:cNvPr>
          <p:cNvCxnSpPr/>
          <p:nvPr/>
        </p:nvCxnSpPr>
        <p:spPr>
          <a:xfrm>
            <a:off x="8281116" y="2875208"/>
            <a:ext cx="0" cy="756634"/>
          </a:xfrm>
          <a:prstGeom prst="line">
            <a:avLst/>
          </a:prstGeom>
          <a:ln w="38100">
            <a:solidFill>
              <a:schemeClr val="tx1"/>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EFD5D6F3-2079-2146-BE4D-EC719F79C5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2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utting root plate off fallen tree in Guernsey">
            <a:hlinkClick r:id="" action="ppaction://media"/>
            <a:extLst>
              <a:ext uri="{FF2B5EF4-FFF2-40B4-BE49-F238E27FC236}">
                <a16:creationId xmlns:a16="http://schemas.microsoft.com/office/drawing/2014/main" id="{43E60B76-A756-F241-BD19-E73AACF3266E}"/>
              </a:ext>
            </a:extLst>
          </p:cNvPr>
          <p:cNvPicPr>
            <a:picLocks noGrp="1" noRot="1" noChangeAspect="1"/>
          </p:cNvPicPr>
          <p:nvPr>
            <p:ph idx="1"/>
            <a:videoFile r:link="rId1"/>
          </p:nvPr>
        </p:nvPicPr>
        <p:blipFill>
          <a:blip r:embed="rId4"/>
          <a:stretch>
            <a:fillRect/>
          </a:stretch>
        </p:blipFill>
        <p:spPr>
          <a:xfrm>
            <a:off x="1175831" y="1207352"/>
            <a:ext cx="9840337" cy="5535676"/>
          </a:xfrm>
          <a:prstGeom prst="rect">
            <a:avLst/>
          </a:prstGeom>
        </p:spPr>
      </p:pic>
      <p:sp>
        <p:nvSpPr>
          <p:cNvPr id="3" name="Rectangle 2">
            <a:extLst>
              <a:ext uri="{FF2B5EF4-FFF2-40B4-BE49-F238E27FC236}">
                <a16:creationId xmlns:a16="http://schemas.microsoft.com/office/drawing/2014/main" id="{98E9A18A-9098-9644-A622-D2ECABFCB391}"/>
              </a:ext>
            </a:extLst>
          </p:cNvPr>
          <p:cNvSpPr/>
          <p:nvPr/>
        </p:nvSpPr>
        <p:spPr>
          <a:xfrm>
            <a:off x="4221086" y="561021"/>
            <a:ext cx="5428795" cy="646331"/>
          </a:xfrm>
          <a:prstGeom prst="rect">
            <a:avLst/>
          </a:prstGeom>
        </p:spPr>
        <p:txBody>
          <a:bodyPr wrap="none">
            <a:spAutoFit/>
          </a:bodyPr>
          <a:lstStyle/>
          <a:p>
            <a:pPr lvl="0" algn="ctr" defTabSz="914400">
              <a:lnSpc>
                <a:spcPct val="90000"/>
              </a:lnSpc>
              <a:spcBef>
                <a:spcPct val="0"/>
              </a:spcBef>
              <a:spcAft>
                <a:spcPct val="35000"/>
              </a:spcAft>
            </a:pPr>
            <a:r>
              <a:rPr lang="es-ES_tradnl" sz="4000" dirty="0"/>
              <a:t>Pedestal y Plato de la raíz</a:t>
            </a:r>
          </a:p>
        </p:txBody>
      </p:sp>
      <p:pic>
        <p:nvPicPr>
          <p:cNvPr id="8" name="Picture 7">
            <a:extLst>
              <a:ext uri="{FF2B5EF4-FFF2-40B4-BE49-F238E27FC236}">
                <a16:creationId xmlns:a16="http://schemas.microsoft.com/office/drawing/2014/main" id="{4D011544-2C4A-644F-AEF1-9C785C2BEB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896" y="114972"/>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063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ee in a forest&#10;&#10;Description automatically generated">
            <a:extLst>
              <a:ext uri="{FF2B5EF4-FFF2-40B4-BE49-F238E27FC236}">
                <a16:creationId xmlns:a16="http://schemas.microsoft.com/office/drawing/2014/main" id="{EE845DBF-C6AE-894A-81E9-AF3574DF6E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1661907"/>
            <a:ext cx="6830403" cy="4553601"/>
          </a:xfrm>
          <a:prstGeom prst="rect">
            <a:avLst/>
          </a:prstGeom>
        </p:spPr>
      </p:pic>
      <p:pic>
        <p:nvPicPr>
          <p:cNvPr id="7" name="Content Placeholder 6" descr="A picture containing linedrawing, text&#10;&#10;Description automatically generated">
            <a:extLst>
              <a:ext uri="{FF2B5EF4-FFF2-40B4-BE49-F238E27FC236}">
                <a16:creationId xmlns:a16="http://schemas.microsoft.com/office/drawing/2014/main" id="{6ACBA262-953C-EC41-869A-D9F10D2D16FC}"/>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725753" y="2608501"/>
            <a:ext cx="3689021" cy="2954099"/>
          </a:xfrm>
        </p:spPr>
      </p:pic>
      <p:pic>
        <p:nvPicPr>
          <p:cNvPr id="8" name="Picture 7">
            <a:extLst>
              <a:ext uri="{FF2B5EF4-FFF2-40B4-BE49-F238E27FC236}">
                <a16:creationId xmlns:a16="http://schemas.microsoft.com/office/drawing/2014/main" id="{5CE0C84D-6A4C-3943-AF09-D73A2451F0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ACA28C7C-DBF4-1C48-BCBA-FCB12619EC9D}"/>
              </a:ext>
            </a:extLst>
          </p:cNvPr>
          <p:cNvSpPr/>
          <p:nvPr/>
        </p:nvSpPr>
        <p:spPr>
          <a:xfrm>
            <a:off x="3624121" y="457826"/>
            <a:ext cx="3332451" cy="646331"/>
          </a:xfrm>
          <a:prstGeom prst="rect">
            <a:avLst/>
          </a:prstGeom>
        </p:spPr>
        <p:txBody>
          <a:bodyPr wrap="none">
            <a:spAutoFit/>
          </a:bodyPr>
          <a:lstStyle/>
          <a:p>
            <a:r>
              <a:rPr lang="en-US" sz="3600" dirty="0"/>
              <a:t>Partido y </a:t>
            </a:r>
            <a:r>
              <a:rPr lang="en-US" sz="3600" dirty="0" err="1"/>
              <a:t>Pegado</a:t>
            </a:r>
            <a:endParaRPr lang="en-US" sz="3600" dirty="0"/>
          </a:p>
        </p:txBody>
      </p:sp>
    </p:spTree>
    <p:extLst>
      <p:ext uri="{BB962C8B-B14F-4D97-AF65-F5344CB8AC3E}">
        <p14:creationId xmlns:p14="http://schemas.microsoft.com/office/powerpoint/2010/main" val="632392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A tree in a forest&#10;&#10;Description automatically generated">
            <a:extLst>
              <a:ext uri="{FF2B5EF4-FFF2-40B4-BE49-F238E27FC236}">
                <a16:creationId xmlns:a16="http://schemas.microsoft.com/office/drawing/2014/main" id="{328D511E-4C87-F141-A2A5-34E8CDE664F2}"/>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54205" y="1387700"/>
            <a:ext cx="6683298" cy="5012474"/>
          </a:xfrm>
        </p:spPr>
      </p:pic>
      <p:sp>
        <p:nvSpPr>
          <p:cNvPr id="11" name="Content Placeholder 10">
            <a:extLst>
              <a:ext uri="{FF2B5EF4-FFF2-40B4-BE49-F238E27FC236}">
                <a16:creationId xmlns:a16="http://schemas.microsoft.com/office/drawing/2014/main" id="{40E0610F-6C10-9D48-9E24-33FC8EEE92F3}"/>
              </a:ext>
            </a:extLst>
          </p:cNvPr>
          <p:cNvSpPr>
            <a:spLocks noGrp="1"/>
          </p:cNvSpPr>
          <p:nvPr>
            <p:ph sz="half" idx="2"/>
          </p:nvPr>
        </p:nvSpPr>
        <p:spPr>
          <a:xfrm>
            <a:off x="7745466" y="1630955"/>
            <a:ext cx="3998299" cy="4525963"/>
          </a:xfrm>
        </p:spPr>
        <p:txBody>
          <a:bodyPr/>
          <a:lstStyle/>
          <a:p>
            <a:r>
              <a:rPr lang="es-ES_tradnl" dirty="0"/>
              <a:t>Trepar?</a:t>
            </a:r>
          </a:p>
          <a:p>
            <a:r>
              <a:rPr lang="es-ES_tradnl" dirty="0"/>
              <a:t>Levantar?</a:t>
            </a:r>
          </a:p>
          <a:p>
            <a:r>
              <a:rPr lang="es-ES_tradnl" dirty="0"/>
              <a:t>Cortar?</a:t>
            </a:r>
          </a:p>
          <a:p>
            <a:r>
              <a:rPr lang="es-ES_tradnl" dirty="0"/>
              <a:t>Estire hacia abajo!</a:t>
            </a:r>
          </a:p>
          <a:p>
            <a:endParaRPr lang="es-ES_tradnl" dirty="0"/>
          </a:p>
        </p:txBody>
      </p:sp>
      <p:pic>
        <p:nvPicPr>
          <p:cNvPr id="12" name="Picture 11">
            <a:extLst>
              <a:ext uri="{FF2B5EF4-FFF2-40B4-BE49-F238E27FC236}">
                <a16:creationId xmlns:a16="http://schemas.microsoft.com/office/drawing/2014/main" id="{C5EAC8E4-8994-084B-A22B-DBC96A7E75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CA696FC3-0BFF-6642-A8B4-FD2511F7A8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B3343E5B-3A74-4747-9D12-E3229A8CB8FF}"/>
              </a:ext>
            </a:extLst>
          </p:cNvPr>
          <p:cNvSpPr/>
          <p:nvPr/>
        </p:nvSpPr>
        <p:spPr>
          <a:xfrm>
            <a:off x="3624121" y="457826"/>
            <a:ext cx="3332451" cy="646331"/>
          </a:xfrm>
          <a:prstGeom prst="rect">
            <a:avLst/>
          </a:prstGeom>
        </p:spPr>
        <p:txBody>
          <a:bodyPr wrap="none">
            <a:spAutoFit/>
          </a:bodyPr>
          <a:lstStyle/>
          <a:p>
            <a:r>
              <a:rPr lang="es-ES_tradnl" sz="3600"/>
              <a:t>Partido y Pegado</a:t>
            </a:r>
          </a:p>
        </p:txBody>
      </p:sp>
    </p:spTree>
    <p:extLst>
      <p:ext uri="{BB962C8B-B14F-4D97-AF65-F5344CB8AC3E}">
        <p14:creationId xmlns:p14="http://schemas.microsoft.com/office/powerpoint/2010/main" val="14772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46628" y="1783959"/>
            <a:ext cx="4645250" cy="2889114"/>
          </a:xfrm>
        </p:spPr>
        <p:txBody>
          <a:bodyPr anchor="ctr">
            <a:normAutofit/>
          </a:bodyPr>
          <a:lstStyle/>
          <a:p>
            <a:pPr algn="l"/>
            <a:r>
              <a:rPr lang="es-ES_tradnl" dirty="0">
                <a:solidFill>
                  <a:schemeClr val="bg1"/>
                </a:solidFill>
              </a:rPr>
              <a:t>Paso 3. </a:t>
            </a:r>
            <a:br>
              <a:rPr lang="es-ES_tradnl" dirty="0">
                <a:solidFill>
                  <a:schemeClr val="bg1"/>
                </a:solidFill>
              </a:rPr>
            </a:br>
            <a:r>
              <a:rPr lang="es-ES_tradnl" dirty="0">
                <a:solidFill>
                  <a:schemeClr val="bg1"/>
                </a:solidFill>
              </a:rPr>
              <a:t>Cheque el Equipo</a:t>
            </a: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3BDE8FA9-1634-8D40-AA58-1EB77B418F89}"/>
              </a:ext>
            </a:extLst>
          </p:cNvPr>
          <p:cNvGraphicFramePr/>
          <p:nvPr>
            <p:extLst>
              <p:ext uri="{D42A27DB-BD31-4B8C-83A1-F6EECF244321}">
                <p14:modId xmlns:p14="http://schemas.microsoft.com/office/powerpoint/2010/main" val="983926616"/>
              </p:ext>
            </p:extLst>
          </p:nvPr>
        </p:nvGraphicFramePr>
        <p:xfrm>
          <a:off x="-479344" y="815919"/>
          <a:ext cx="6024154" cy="3627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522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116DA8-4E6F-CF40-8B3A-E69AFFCD25A2}"/>
              </a:ext>
            </a:extLst>
          </p:cNvPr>
          <p:cNvSpPr txBox="1"/>
          <p:nvPr/>
        </p:nvSpPr>
        <p:spPr>
          <a:xfrm>
            <a:off x="609600" y="274638"/>
            <a:ext cx="10972800" cy="1143000"/>
          </a:xfrm>
          <a:prstGeom prst="rect">
            <a:avLst/>
          </a:prstGeom>
        </p:spPr>
        <p:txBody>
          <a:bodyPr vert="horz" lIns="91440" tIns="45720" rIns="91440" bIns="45720" rtlCol="0" anchor="ctr">
            <a:normAutofit/>
          </a:bodyPr>
          <a:lstStyle/>
          <a:p>
            <a:pPr algn="ctr">
              <a:spcBef>
                <a:spcPct val="0"/>
              </a:spcBef>
              <a:spcAft>
                <a:spcPts val="600"/>
              </a:spcAft>
            </a:pPr>
            <a:r>
              <a:rPr lang="es-ES_tradnl" sz="4400" kern="1200" dirty="0">
                <a:latin typeface="+mj-lt"/>
                <a:ea typeface="+mj-ea"/>
                <a:cs typeface="+mj-cs"/>
              </a:rPr>
              <a:t>3.</a:t>
            </a:r>
            <a:r>
              <a:rPr lang="es-ES_tradnl" sz="4400" dirty="0">
                <a:solidFill>
                  <a:schemeClr val="bg1"/>
                </a:solidFill>
              </a:rPr>
              <a:t> </a:t>
            </a:r>
            <a:r>
              <a:rPr lang="es-ES_tradnl" sz="4400" dirty="0"/>
              <a:t>Cheque el Equipo</a:t>
            </a:r>
            <a:endParaRPr lang="es-ES_tradnl" sz="4400" kern="1200" dirty="0">
              <a:latin typeface="+mj-lt"/>
              <a:ea typeface="+mj-ea"/>
              <a:cs typeface="+mj-cs"/>
            </a:endParaRPr>
          </a:p>
        </p:txBody>
      </p:sp>
      <p:sp>
        <p:nvSpPr>
          <p:cNvPr id="12" name="Content Placeholder 11">
            <a:extLst>
              <a:ext uri="{FF2B5EF4-FFF2-40B4-BE49-F238E27FC236}">
                <a16:creationId xmlns:a16="http://schemas.microsoft.com/office/drawing/2014/main" id="{2CE48A89-E9B9-4645-A618-F2BBE85025DB}"/>
              </a:ext>
            </a:extLst>
          </p:cNvPr>
          <p:cNvSpPr>
            <a:spLocks noGrp="1"/>
          </p:cNvSpPr>
          <p:nvPr>
            <p:ph sz="half" idx="1"/>
          </p:nvPr>
        </p:nvSpPr>
        <p:spPr>
          <a:xfrm>
            <a:off x="609600" y="1600201"/>
            <a:ext cx="5384800" cy="4525963"/>
          </a:xfrm>
          <a:prstGeom prst="rect">
            <a:avLst/>
          </a:prstGeom>
        </p:spPr>
        <p:txBody>
          <a:bodyPr vert="horz" lIns="91440" tIns="45720" rIns="91440" bIns="45720" rtlCol="0">
            <a:normAutofit/>
          </a:bodyPr>
          <a:lstStyle/>
          <a:p>
            <a:pPr marL="285750" indent="-228600">
              <a:spcAft>
                <a:spcPts val="600"/>
              </a:spcAft>
              <a:buFont typeface="Arial"/>
              <a:buChar char="•"/>
            </a:pPr>
            <a:r>
              <a:rPr lang="es-ES_tradnl" dirty="0"/>
              <a:t>Soga</a:t>
            </a:r>
          </a:p>
          <a:p>
            <a:pPr marL="285750" indent="-228600">
              <a:spcAft>
                <a:spcPts val="600"/>
              </a:spcAft>
              <a:buFont typeface="Arial"/>
              <a:buChar char="•"/>
            </a:pPr>
            <a:r>
              <a:rPr lang="es-ES_tradnl" dirty="0"/>
              <a:t>Ventaja</a:t>
            </a:r>
          </a:p>
          <a:p>
            <a:pPr marL="285750" indent="-228600">
              <a:spcAft>
                <a:spcPts val="600"/>
              </a:spcAft>
              <a:buFont typeface="Arial"/>
              <a:buChar char="•"/>
            </a:pPr>
            <a:r>
              <a:rPr lang="es-ES_tradnl" dirty="0"/>
              <a:t>Garfio</a:t>
            </a:r>
          </a:p>
          <a:p>
            <a:pPr marL="285750" indent="-228600">
              <a:spcAft>
                <a:spcPts val="600"/>
              </a:spcAft>
              <a:buFont typeface="Arial"/>
              <a:buChar char="•"/>
            </a:pPr>
            <a:r>
              <a:rPr lang="es-ES_tradnl" dirty="0"/>
              <a:t>Cunas</a:t>
            </a:r>
          </a:p>
          <a:p>
            <a:pPr marL="285750" indent="-228600">
              <a:spcAft>
                <a:spcPts val="600"/>
              </a:spcAft>
              <a:buFont typeface="Arial"/>
              <a:buChar char="•"/>
            </a:pPr>
            <a:r>
              <a:rPr lang="es-ES_tradnl" dirty="0"/>
              <a:t>Porta nudo</a:t>
            </a:r>
          </a:p>
          <a:p>
            <a:pPr marL="285750" indent="-228600">
              <a:spcAft>
                <a:spcPts val="600"/>
              </a:spcAft>
              <a:buFont typeface="Arial"/>
              <a:buChar char="•"/>
            </a:pPr>
            <a:r>
              <a:rPr lang="es-ES_tradnl" dirty="0"/>
              <a:t>Sierra de pértiga</a:t>
            </a:r>
          </a:p>
          <a:p>
            <a:pPr marL="285750" indent="-228600">
              <a:spcAft>
                <a:spcPts val="600"/>
              </a:spcAft>
              <a:buFont typeface="Arial"/>
              <a:buChar char="•"/>
            </a:pPr>
            <a:r>
              <a:rPr lang="es-ES_tradnl" dirty="0"/>
              <a:t>Línea de tiro</a:t>
            </a:r>
          </a:p>
        </p:txBody>
      </p:sp>
      <p:pic>
        <p:nvPicPr>
          <p:cNvPr id="10" name="Picture 9" descr="A close up of text on a white background&#10;&#10;Description automatically generated">
            <a:extLst>
              <a:ext uri="{FF2B5EF4-FFF2-40B4-BE49-F238E27FC236}">
                <a16:creationId xmlns:a16="http://schemas.microsoft.com/office/drawing/2014/main" id="{1BE27166-8F9F-1448-A765-38D37B8DF8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189034"/>
            <a:ext cx="1584250" cy="13142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4" descr="A picture containing grass, outdoor, tree&#10;&#10;Description automatically generated">
            <a:extLst>
              <a:ext uri="{FF2B5EF4-FFF2-40B4-BE49-F238E27FC236}">
                <a16:creationId xmlns:a16="http://schemas.microsoft.com/office/drawing/2014/main" id="{35E403B9-3808-3443-8523-ADD56F5A6ED4}"/>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248875" y="1503241"/>
            <a:ext cx="7676142" cy="4466935"/>
          </a:xfrm>
          <a:prstGeom prst="rect">
            <a:avLst/>
          </a:prstGeom>
        </p:spPr>
      </p:pic>
    </p:spTree>
    <p:extLst>
      <p:ext uri="{BB962C8B-B14F-4D97-AF65-F5344CB8AC3E}">
        <p14:creationId xmlns:p14="http://schemas.microsoft.com/office/powerpoint/2010/main" val="4215951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46628" y="1783959"/>
            <a:ext cx="4645250" cy="2889114"/>
          </a:xfrm>
        </p:spPr>
        <p:txBody>
          <a:bodyPr anchor="ctr">
            <a:normAutofit/>
          </a:bodyPr>
          <a:lstStyle/>
          <a:p>
            <a:pPr algn="l"/>
            <a:r>
              <a:rPr lang="en-US" sz="6000" dirty="0">
                <a:solidFill>
                  <a:schemeClr val="bg1"/>
                </a:solidFill>
              </a:rPr>
              <a:t>Paso 4. </a:t>
            </a:r>
            <a:br>
              <a:rPr lang="en-US" sz="6000" dirty="0">
                <a:solidFill>
                  <a:schemeClr val="bg1"/>
                </a:solidFill>
              </a:rPr>
            </a:br>
            <a:r>
              <a:rPr lang="es-ES" dirty="0">
                <a:solidFill>
                  <a:schemeClr val="bg1"/>
                </a:solidFill>
              </a:rPr>
              <a:t>Plan de corte y Plan de escape</a:t>
            </a:r>
            <a:endParaRPr lang="es-ES_tradnl" dirty="0">
              <a:solidFill>
                <a:schemeClr val="bg1"/>
              </a:solidFill>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a:extLst>
              <a:ext uri="{FF2B5EF4-FFF2-40B4-BE49-F238E27FC236}">
                <a16:creationId xmlns:a16="http://schemas.microsoft.com/office/drawing/2014/main" id="{6748A4AD-41F8-6143-AB12-C46C6973DDC5}"/>
              </a:ext>
            </a:extLst>
          </p:cNvPr>
          <p:cNvGraphicFramePr/>
          <p:nvPr>
            <p:extLst>
              <p:ext uri="{D42A27DB-BD31-4B8C-83A1-F6EECF244321}">
                <p14:modId xmlns:p14="http://schemas.microsoft.com/office/powerpoint/2010/main" val="1747644947"/>
              </p:ext>
            </p:extLst>
          </p:nvPr>
        </p:nvGraphicFramePr>
        <p:xfrm>
          <a:off x="0" y="519182"/>
          <a:ext cx="5727032" cy="3828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7610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10C0498-0FB0-1240-B98D-498BD7DFEB07}"/>
              </a:ext>
            </a:extLst>
          </p:cNvPr>
          <p:cNvSpPr>
            <a:spLocks noGrp="1"/>
          </p:cNvSpPr>
          <p:nvPr>
            <p:ph type="title"/>
          </p:nvPr>
        </p:nvSpPr>
        <p:spPr>
          <a:xfrm>
            <a:off x="419249" y="1088685"/>
            <a:ext cx="3815798" cy="1608668"/>
          </a:xfrm>
          <a:noFill/>
          <a:ln w="19050">
            <a:solidFill>
              <a:schemeClr val="tx1"/>
            </a:solidFill>
          </a:ln>
        </p:spPr>
        <p:txBody>
          <a:bodyPr vert="horz" wrap="square" lIns="91440" tIns="45720" rIns="91440" bIns="45720" rtlCol="0" anchor="ctr">
            <a:noAutofit/>
          </a:bodyPr>
          <a:lstStyle/>
          <a:p>
            <a:pPr marL="0" indent="0" algn="ctr"/>
            <a:r>
              <a:rPr lang="es-ES_tradnl" sz="3600" kern="1200">
                <a:solidFill>
                  <a:schemeClr val="tx1"/>
                </a:solidFill>
                <a:latin typeface="+mj-lt"/>
                <a:ea typeface="+mj-ea"/>
                <a:cs typeface="+mj-cs"/>
              </a:rPr>
              <a:t>Algunos cortes utilizes</a:t>
            </a:r>
          </a:p>
        </p:txBody>
      </p:sp>
      <p:sp>
        <p:nvSpPr>
          <p:cNvPr id="3" name="Content Placeholder 2">
            <a:extLst>
              <a:ext uri="{FF2B5EF4-FFF2-40B4-BE49-F238E27FC236}">
                <a16:creationId xmlns:a16="http://schemas.microsoft.com/office/drawing/2014/main" id="{CAACBFB7-FC0F-4D48-A332-EF533A5340C0}"/>
              </a:ext>
            </a:extLst>
          </p:cNvPr>
          <p:cNvSpPr>
            <a:spLocks noGrp="1"/>
          </p:cNvSpPr>
          <p:nvPr>
            <p:ph sz="half" idx="1"/>
          </p:nvPr>
        </p:nvSpPr>
        <p:spPr>
          <a:xfrm>
            <a:off x="425566" y="2871638"/>
            <a:ext cx="4228730" cy="3415623"/>
          </a:xfrm>
          <a:prstGeom prst="rect">
            <a:avLst/>
          </a:prstGeom>
        </p:spPr>
        <p:txBody>
          <a:bodyPr vert="horz" lIns="91440" tIns="45720" rIns="91440" bIns="45720" rtlCol="0">
            <a:normAutofit/>
          </a:bodyPr>
          <a:lstStyle/>
          <a:p>
            <a:pPr lvl="1"/>
            <a:r>
              <a:rPr lang="es-ES_tradnl" sz="3200" dirty="0"/>
              <a:t>corte de perforación</a:t>
            </a:r>
          </a:p>
          <a:p>
            <a:pPr lvl="1"/>
            <a:r>
              <a:rPr lang="es-ES_tradnl" sz="3200" dirty="0"/>
              <a:t>Corte desviado/sesgado</a:t>
            </a:r>
          </a:p>
          <a:p>
            <a:pPr lvl="1"/>
            <a:r>
              <a:rPr lang="es-ES_tradnl" sz="3200" dirty="0"/>
              <a:t>Corte de rodilla controlado </a:t>
            </a:r>
            <a:endParaRPr lang="es-ES_tradnl" sz="4400" kern="1200" dirty="0">
              <a:solidFill>
                <a:schemeClr val="tx1"/>
              </a:solidFill>
              <a:latin typeface="+mn-lt"/>
              <a:ea typeface="+mn-ea"/>
              <a:cs typeface="+mn-cs"/>
            </a:endParaRPr>
          </a:p>
        </p:txBody>
      </p:sp>
      <p:pic>
        <p:nvPicPr>
          <p:cNvPr id="6" name="Picture 5">
            <a:extLst>
              <a:ext uri="{FF2B5EF4-FFF2-40B4-BE49-F238E27FC236}">
                <a16:creationId xmlns:a16="http://schemas.microsoft.com/office/drawing/2014/main" id="{568F9AE0-8FB3-D541-BB2B-538CD770D6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50"/>
          <a:stretch/>
        </p:blipFill>
        <p:spPr>
          <a:xfrm>
            <a:off x="6288758" y="643467"/>
            <a:ext cx="4268778" cy="5410199"/>
          </a:xfrm>
          <a:prstGeom prst="rect">
            <a:avLst/>
          </a:prstGeom>
        </p:spPr>
      </p:pic>
      <p:pic>
        <p:nvPicPr>
          <p:cNvPr id="11" name="Picture 10">
            <a:extLst>
              <a:ext uri="{FF2B5EF4-FFF2-40B4-BE49-F238E27FC236}">
                <a16:creationId xmlns:a16="http://schemas.microsoft.com/office/drawing/2014/main" id="{4D1A7555-9508-C941-B1DD-170751DFD0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023" y="140547"/>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321431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D6632-EFA4-4543-91FD-E773F1B5DD4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lvl="1" algn="ctr"/>
            <a:r>
              <a:rPr lang="es-ES" sz="4000" dirty="0">
                <a:solidFill>
                  <a:schemeClr val="bg1"/>
                </a:solidFill>
              </a:rPr>
              <a:t>corte de perforación</a:t>
            </a:r>
          </a:p>
        </p:txBody>
      </p:sp>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ame, standing, flying&#10;&#10;Description automatically generated">
            <a:extLst>
              <a:ext uri="{FF2B5EF4-FFF2-40B4-BE49-F238E27FC236}">
                <a16:creationId xmlns:a16="http://schemas.microsoft.com/office/drawing/2014/main" id="{232C053F-9D92-6546-BAD0-34FAE098F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987" y="292686"/>
            <a:ext cx="2991877" cy="4113830"/>
          </a:xfrm>
          <a:prstGeom prst="rect">
            <a:avLst/>
          </a:prstGeom>
        </p:spPr>
      </p:pic>
      <p:grpSp>
        <p:nvGrpSpPr>
          <p:cNvPr id="29" name="Group 28">
            <a:extLst>
              <a:ext uri="{FF2B5EF4-FFF2-40B4-BE49-F238E27FC236}">
                <a16:creationId xmlns:a16="http://schemas.microsoft.com/office/drawing/2014/main" id="{78975A28-0A76-CA49-B1A5-7E4CA3AF9B75}"/>
              </a:ext>
            </a:extLst>
          </p:cNvPr>
          <p:cNvGrpSpPr/>
          <p:nvPr/>
        </p:nvGrpSpPr>
        <p:grpSpPr>
          <a:xfrm>
            <a:off x="602022" y="226515"/>
            <a:ext cx="10808601" cy="3908834"/>
            <a:chOff x="602022" y="226515"/>
            <a:chExt cx="10808601" cy="3908834"/>
          </a:xfrm>
        </p:grpSpPr>
        <p:pic>
          <p:nvPicPr>
            <p:cNvPr id="7" name="Picture 6" descr="A picture containing game, drawing, table&#10;&#10;Description automatically generated">
              <a:extLst>
                <a:ext uri="{FF2B5EF4-FFF2-40B4-BE49-F238E27FC236}">
                  <a16:creationId xmlns:a16="http://schemas.microsoft.com/office/drawing/2014/main" id="{3813BA30-475A-3F48-BFC6-2C8E2F10FA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3863" y="359928"/>
              <a:ext cx="2928518" cy="3657600"/>
            </a:xfrm>
            <a:prstGeom prst="rect">
              <a:avLst/>
            </a:prstGeom>
          </p:spPr>
        </p:pic>
        <p:pic>
          <p:nvPicPr>
            <p:cNvPr id="11" name="Picture 10" descr="A drawing of a person&#10;&#10;Description automatically generated">
              <a:extLst>
                <a:ext uri="{FF2B5EF4-FFF2-40B4-BE49-F238E27FC236}">
                  <a16:creationId xmlns:a16="http://schemas.microsoft.com/office/drawing/2014/main" id="{D83BA27E-4A00-CF45-9552-0A9DB8D69E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8745" y="260452"/>
              <a:ext cx="2991878" cy="3874897"/>
            </a:xfrm>
            <a:prstGeom prst="rect">
              <a:avLst/>
            </a:prstGeom>
          </p:spPr>
        </p:pic>
        <p:sp>
          <p:nvSpPr>
            <p:cNvPr id="17" name="TextBox 16">
              <a:extLst>
                <a:ext uri="{FF2B5EF4-FFF2-40B4-BE49-F238E27FC236}">
                  <a16:creationId xmlns:a16="http://schemas.microsoft.com/office/drawing/2014/main" id="{524A5918-1C4D-2E43-BD1C-9802CE852E8C}"/>
                </a:ext>
              </a:extLst>
            </p:cNvPr>
            <p:cNvSpPr txBox="1"/>
            <p:nvPr/>
          </p:nvSpPr>
          <p:spPr>
            <a:xfrm>
              <a:off x="6862052" y="2879792"/>
              <a:ext cx="544060" cy="276999"/>
            </a:xfrm>
            <a:prstGeom prst="rect">
              <a:avLst/>
            </a:prstGeom>
            <a:noFill/>
          </p:spPr>
          <p:txBody>
            <a:bodyPr wrap="square" rtlCol="0">
              <a:spAutoFit/>
            </a:bodyPr>
            <a:lstStyle/>
            <a:p>
              <a:r>
                <a:rPr lang="en-US" sz="1200" dirty="0"/>
                <a:t>Hinge</a:t>
              </a:r>
            </a:p>
          </p:txBody>
        </p:sp>
        <p:cxnSp>
          <p:nvCxnSpPr>
            <p:cNvPr id="19" name="Straight Arrow Connector 18">
              <a:extLst>
                <a:ext uri="{FF2B5EF4-FFF2-40B4-BE49-F238E27FC236}">
                  <a16:creationId xmlns:a16="http://schemas.microsoft.com/office/drawing/2014/main" id="{6D9CCA02-460B-4A41-8074-A63B671A8357}"/>
                </a:ext>
              </a:extLst>
            </p:cNvPr>
            <p:cNvCxnSpPr>
              <a:cxnSpLocks/>
            </p:cNvCxnSpPr>
            <p:nvPr/>
          </p:nvCxnSpPr>
          <p:spPr>
            <a:xfrm flipH="1">
              <a:off x="6637888" y="3018292"/>
              <a:ext cx="271060" cy="1911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629731B-BB6C-464A-82E1-30A7AE64B1A6}"/>
                </a:ext>
              </a:extLst>
            </p:cNvPr>
            <p:cNvSpPr txBox="1"/>
            <p:nvPr/>
          </p:nvSpPr>
          <p:spPr>
            <a:xfrm>
              <a:off x="4739093" y="2880988"/>
              <a:ext cx="827406" cy="276999"/>
            </a:xfrm>
            <a:prstGeom prst="rect">
              <a:avLst/>
            </a:prstGeom>
            <a:noFill/>
          </p:spPr>
          <p:txBody>
            <a:bodyPr wrap="square" rtlCol="0">
              <a:spAutoFit/>
            </a:bodyPr>
            <a:lstStyle/>
            <a:p>
              <a:r>
                <a:rPr lang="en-US" sz="1200" dirty="0"/>
                <a:t>Back strap</a:t>
              </a:r>
            </a:p>
          </p:txBody>
        </p:sp>
        <p:cxnSp>
          <p:nvCxnSpPr>
            <p:cNvPr id="22" name="Straight Arrow Connector 21">
              <a:extLst>
                <a:ext uri="{FF2B5EF4-FFF2-40B4-BE49-F238E27FC236}">
                  <a16:creationId xmlns:a16="http://schemas.microsoft.com/office/drawing/2014/main" id="{D180A025-7CF6-1049-B324-2839C83B4DA9}"/>
                </a:ext>
              </a:extLst>
            </p:cNvPr>
            <p:cNvCxnSpPr>
              <a:cxnSpLocks/>
            </p:cNvCxnSpPr>
            <p:nvPr/>
          </p:nvCxnSpPr>
          <p:spPr>
            <a:xfrm>
              <a:off x="5619257" y="3019488"/>
              <a:ext cx="478729" cy="1633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7491A24-B546-E24F-9EDE-95C391B4050E}"/>
                </a:ext>
              </a:extLst>
            </p:cNvPr>
            <p:cNvSpPr txBox="1"/>
            <p:nvPr/>
          </p:nvSpPr>
          <p:spPr>
            <a:xfrm>
              <a:off x="673730" y="1239346"/>
              <a:ext cx="530915" cy="276999"/>
            </a:xfrm>
            <a:prstGeom prst="rect">
              <a:avLst/>
            </a:prstGeom>
            <a:noFill/>
          </p:spPr>
          <p:txBody>
            <a:bodyPr wrap="none" rtlCol="0">
              <a:spAutoFit/>
            </a:bodyPr>
            <a:lstStyle/>
            <a:p>
              <a:r>
                <a:rPr lang="en-US" sz="1200" dirty="0"/>
                <a:t>20 in.</a:t>
              </a:r>
            </a:p>
          </p:txBody>
        </p:sp>
        <p:sp>
          <p:nvSpPr>
            <p:cNvPr id="25" name="Left Bracket 24">
              <a:extLst>
                <a:ext uri="{FF2B5EF4-FFF2-40B4-BE49-F238E27FC236}">
                  <a16:creationId xmlns:a16="http://schemas.microsoft.com/office/drawing/2014/main" id="{19CB8D67-E32B-434D-A61E-976C6C5CD3F8}"/>
                </a:ext>
              </a:extLst>
            </p:cNvPr>
            <p:cNvSpPr/>
            <p:nvPr/>
          </p:nvSpPr>
          <p:spPr>
            <a:xfrm>
              <a:off x="1197042" y="1027840"/>
              <a:ext cx="45719" cy="738401"/>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Left Bracket 25">
              <a:extLst>
                <a:ext uri="{FF2B5EF4-FFF2-40B4-BE49-F238E27FC236}">
                  <a16:creationId xmlns:a16="http://schemas.microsoft.com/office/drawing/2014/main" id="{31801B1D-2A67-1C4A-905C-6E88944757C0}"/>
                </a:ext>
              </a:extLst>
            </p:cNvPr>
            <p:cNvSpPr/>
            <p:nvPr/>
          </p:nvSpPr>
          <p:spPr>
            <a:xfrm rot="10800000">
              <a:off x="2111440" y="1131548"/>
              <a:ext cx="45719" cy="497959"/>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AFE48244-28B7-0A47-8B47-E46F9FC043DD}"/>
                </a:ext>
              </a:extLst>
            </p:cNvPr>
            <p:cNvSpPr txBox="1"/>
            <p:nvPr/>
          </p:nvSpPr>
          <p:spPr>
            <a:xfrm>
              <a:off x="2178683" y="1227244"/>
              <a:ext cx="495649" cy="276999"/>
            </a:xfrm>
            <a:prstGeom prst="rect">
              <a:avLst/>
            </a:prstGeom>
            <a:noFill/>
          </p:spPr>
          <p:txBody>
            <a:bodyPr wrap="none" rtlCol="0">
              <a:spAutoFit/>
            </a:bodyPr>
            <a:lstStyle/>
            <a:p>
              <a:r>
                <a:rPr lang="en-US" sz="1200" dirty="0"/>
                <a:t>18in.</a:t>
              </a:r>
            </a:p>
          </p:txBody>
        </p:sp>
        <p:sp>
          <p:nvSpPr>
            <p:cNvPr id="28" name="TextBox 27">
              <a:extLst>
                <a:ext uri="{FF2B5EF4-FFF2-40B4-BE49-F238E27FC236}">
                  <a16:creationId xmlns:a16="http://schemas.microsoft.com/office/drawing/2014/main" id="{5CD9BEAD-5FB8-F044-8E84-04B4F6E3E47B}"/>
                </a:ext>
              </a:extLst>
            </p:cNvPr>
            <p:cNvSpPr txBox="1"/>
            <p:nvPr/>
          </p:nvSpPr>
          <p:spPr>
            <a:xfrm>
              <a:off x="602022" y="226515"/>
              <a:ext cx="2839624" cy="646331"/>
            </a:xfrm>
            <a:prstGeom prst="rect">
              <a:avLst/>
            </a:prstGeom>
            <a:noFill/>
          </p:spPr>
          <p:txBody>
            <a:bodyPr wrap="none" rtlCol="0">
              <a:spAutoFit/>
            </a:bodyPr>
            <a:lstStyle/>
            <a:p>
              <a:r>
                <a:rPr lang="en-US" dirty="0"/>
                <a:t>Notch should be 80% of the </a:t>
              </a:r>
            </a:p>
            <a:p>
              <a:r>
                <a:rPr lang="en-US" dirty="0"/>
                <a:t>Tree diameter</a:t>
              </a:r>
            </a:p>
          </p:txBody>
        </p:sp>
      </p:grpSp>
      <p:pic>
        <p:nvPicPr>
          <p:cNvPr id="30" name="Picture 29">
            <a:extLst>
              <a:ext uri="{FF2B5EF4-FFF2-40B4-BE49-F238E27FC236}">
                <a16:creationId xmlns:a16="http://schemas.microsoft.com/office/drawing/2014/main" id="{3AAEEE0E-5286-004F-BF01-9F547D3C19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642" y="5024145"/>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4463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971435F-E6EF-6349-B6FB-09CE0AB442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2057686"/>
            <a:ext cx="3031150" cy="4227952"/>
          </a:xfrm>
          <a:prstGeom prst="rect">
            <a:avLst/>
          </a:prstGeom>
        </p:spPr>
      </p:pic>
      <p:pic>
        <p:nvPicPr>
          <p:cNvPr id="22" name="Picture 21">
            <a:extLst>
              <a:ext uri="{FF2B5EF4-FFF2-40B4-BE49-F238E27FC236}">
                <a16:creationId xmlns:a16="http://schemas.microsoft.com/office/drawing/2014/main" id="{95B5F13E-4F7F-5442-8C33-03722A74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3131" y="2061110"/>
            <a:ext cx="3713619" cy="4224528"/>
          </a:xfrm>
          <a:prstGeom prst="rect">
            <a:avLst/>
          </a:prstGeom>
        </p:spPr>
      </p:pic>
      <p:pic>
        <p:nvPicPr>
          <p:cNvPr id="23" name="Picture 22">
            <a:extLst>
              <a:ext uri="{FF2B5EF4-FFF2-40B4-BE49-F238E27FC236}">
                <a16:creationId xmlns:a16="http://schemas.microsoft.com/office/drawing/2014/main" id="{2227D31C-324C-A34C-85C4-B29CE25513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8782" y="2061110"/>
            <a:ext cx="2787236" cy="4224528"/>
          </a:xfrm>
          <a:prstGeom prst="rect">
            <a:avLst/>
          </a:prstGeom>
        </p:spPr>
      </p:pic>
      <p:pic>
        <p:nvPicPr>
          <p:cNvPr id="24" name="Picture 23">
            <a:extLst>
              <a:ext uri="{FF2B5EF4-FFF2-40B4-BE49-F238E27FC236}">
                <a16:creationId xmlns:a16="http://schemas.microsoft.com/office/drawing/2014/main" id="{30FFC499-13FF-7D43-8209-4C3DF44875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7815" y="2061110"/>
            <a:ext cx="1943753" cy="4224528"/>
          </a:xfrm>
          <a:prstGeom prst="rect">
            <a:avLst/>
          </a:prstGeom>
        </p:spPr>
      </p:pic>
      <p:sp>
        <p:nvSpPr>
          <p:cNvPr id="3" name="Rectangle 2">
            <a:extLst>
              <a:ext uri="{FF2B5EF4-FFF2-40B4-BE49-F238E27FC236}">
                <a16:creationId xmlns:a16="http://schemas.microsoft.com/office/drawing/2014/main" id="{DC9F9D2A-3FEF-314F-81D0-58359715D528}"/>
              </a:ext>
            </a:extLst>
          </p:cNvPr>
          <p:cNvSpPr/>
          <p:nvPr/>
        </p:nvSpPr>
        <p:spPr>
          <a:xfrm>
            <a:off x="283030" y="316523"/>
            <a:ext cx="1162929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858BC26-CD33-7049-9FB4-F1003F24CBA0}"/>
              </a:ext>
            </a:extLst>
          </p:cNvPr>
          <p:cNvSpPr txBox="1"/>
          <p:nvPr/>
        </p:nvSpPr>
        <p:spPr>
          <a:xfrm>
            <a:off x="2455817" y="572362"/>
            <a:ext cx="6949440" cy="923330"/>
          </a:xfrm>
          <a:prstGeom prst="rect">
            <a:avLst/>
          </a:prstGeom>
          <a:noFill/>
        </p:spPr>
        <p:txBody>
          <a:bodyPr wrap="square" rtlCol="0">
            <a:spAutoFit/>
          </a:bodyPr>
          <a:lstStyle/>
          <a:p>
            <a:pPr algn="ctr"/>
            <a:r>
              <a:rPr lang="es-ES" sz="5400" dirty="0">
                <a:solidFill>
                  <a:schemeClr val="bg1"/>
                </a:solidFill>
              </a:rPr>
              <a:t>corte de perforación</a:t>
            </a:r>
            <a:endParaRPr lang="en-US" sz="5400" dirty="0">
              <a:solidFill>
                <a:schemeClr val="bg1"/>
              </a:solidFill>
            </a:endParaRPr>
          </a:p>
        </p:txBody>
      </p:sp>
      <p:pic>
        <p:nvPicPr>
          <p:cNvPr id="13" name="Picture 12">
            <a:extLst>
              <a:ext uri="{FF2B5EF4-FFF2-40B4-BE49-F238E27FC236}">
                <a16:creationId xmlns:a16="http://schemas.microsoft.com/office/drawing/2014/main" id="{3399EAB3-FDFD-514F-87DC-80FF597BCE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390" y="572362"/>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0875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0E03A2-0C0C-E045-AB83-1FA0EE8D61A1}"/>
              </a:ext>
            </a:extLst>
          </p:cNvPr>
          <p:cNvSpPr>
            <a:spLocks noGrp="1"/>
          </p:cNvSpPr>
          <p:nvPr>
            <p:ph type="title"/>
          </p:nvPr>
        </p:nvSpPr>
        <p:spPr>
          <a:xfrm>
            <a:off x="4384039" y="365125"/>
            <a:ext cx="7164493" cy="1325563"/>
          </a:xfrm>
        </p:spPr>
        <p:txBody>
          <a:bodyPr>
            <a:normAutofit fontScale="90000"/>
          </a:bodyPr>
          <a:lstStyle/>
          <a:p>
            <a:r>
              <a:rPr lang="es-ES_tradnl" dirty="0"/>
              <a:t>Limpieza de Arboles </a:t>
            </a:r>
            <a:r>
              <a:rPr lang="es-ES_tradnl" dirty="0" err="1"/>
              <a:t>Danados</a:t>
            </a:r>
            <a:r>
              <a:rPr lang="es-ES_tradnl" dirty="0"/>
              <a:t> por Tormentas/Huracanes</a:t>
            </a:r>
          </a:p>
        </p:txBody>
      </p:sp>
      <p:pic>
        <p:nvPicPr>
          <p:cNvPr id="8" name="Graphic 7" descr="Checkmark">
            <a:extLst>
              <a:ext uri="{FF2B5EF4-FFF2-40B4-BE49-F238E27FC236}">
                <a16:creationId xmlns:a16="http://schemas.microsoft.com/office/drawing/2014/main" id="{447A45CC-22B6-4A23-83D3-9480457C64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0060" y="1715781"/>
            <a:ext cx="3425957" cy="3425957"/>
          </a:xfrm>
          <a:prstGeom prst="rect">
            <a:avLst/>
          </a:prstGeom>
        </p:spPr>
      </p:pic>
      <p:sp>
        <p:nvSpPr>
          <p:cNvPr id="4" name="Content Placeholder 3">
            <a:extLst>
              <a:ext uri="{FF2B5EF4-FFF2-40B4-BE49-F238E27FC236}">
                <a16:creationId xmlns:a16="http://schemas.microsoft.com/office/drawing/2014/main" id="{716A5083-E03C-914B-ABF0-7FB9B2F9F70A}"/>
              </a:ext>
            </a:extLst>
          </p:cNvPr>
          <p:cNvSpPr>
            <a:spLocks noGrp="1"/>
          </p:cNvSpPr>
          <p:nvPr>
            <p:ph idx="1"/>
          </p:nvPr>
        </p:nvSpPr>
        <p:spPr>
          <a:xfrm>
            <a:off x="4387515" y="2022601"/>
            <a:ext cx="7161017" cy="4154361"/>
          </a:xfrm>
        </p:spPr>
        <p:txBody>
          <a:bodyPr>
            <a:normAutofit fontScale="85000" lnSpcReduction="20000"/>
          </a:bodyPr>
          <a:lstStyle/>
          <a:p>
            <a:pPr marL="0" indent="0">
              <a:buNone/>
            </a:pPr>
            <a:r>
              <a:rPr lang="es-ES_tradnl" dirty="0"/>
              <a:t>Plan de corte de cinco pasos para remover arboles dañados por tormentas</a:t>
            </a:r>
          </a:p>
          <a:p>
            <a:pPr marL="914400" lvl="1" indent="-457200">
              <a:buFont typeface="+mj-lt"/>
              <a:buAutoNum type="arabicPeriod"/>
            </a:pPr>
            <a:r>
              <a:rPr lang="es-ES_tradnl" sz="3200" dirty="0"/>
              <a:t>Identificación de peligros en el área de trabajo / zona de caída (electricidad) </a:t>
            </a:r>
          </a:p>
          <a:p>
            <a:pPr marL="914400" lvl="1" indent="-457200">
              <a:buFont typeface="+mj-lt"/>
              <a:buAutoNum type="arabicPeriod"/>
            </a:pPr>
            <a:r>
              <a:rPr lang="es-ES_tradnl" sz="3200" dirty="0"/>
              <a:t>Apoyos y Cargas (energía en reposo)</a:t>
            </a:r>
          </a:p>
          <a:p>
            <a:pPr marL="914400" lvl="1" indent="-457200">
              <a:buFont typeface="+mj-lt"/>
              <a:buAutoNum type="arabicPeriod"/>
            </a:pPr>
            <a:r>
              <a:rPr lang="es-ES_tradnl" sz="3200" dirty="0"/>
              <a:t>Checar el equipo </a:t>
            </a:r>
          </a:p>
          <a:p>
            <a:pPr marL="914400" lvl="1" indent="-457200">
              <a:buFont typeface="+mj-lt"/>
              <a:buAutoNum type="arabicPeriod"/>
            </a:pPr>
            <a:r>
              <a:rPr lang="es-ES_tradnl" sz="3200" dirty="0"/>
              <a:t>Plan de corte y Escape (Tres cortes utilices, rutas cambiantes de escape y liberación a distancia </a:t>
            </a:r>
          </a:p>
          <a:p>
            <a:pPr marL="914400" lvl="1" indent="-457200">
              <a:buFont typeface="+mj-lt"/>
              <a:buAutoNum type="arabicPeriod"/>
            </a:pPr>
            <a:r>
              <a:rPr lang="es-ES_tradnl" sz="3200" dirty="0"/>
              <a:t>Implementación del plan (y repetir los pasos otra vez)</a:t>
            </a:r>
            <a:endParaRPr lang="es-ES_tradnl" sz="2000" dirty="0"/>
          </a:p>
        </p:txBody>
      </p:sp>
    </p:spTree>
    <p:extLst>
      <p:ext uri="{BB962C8B-B14F-4D97-AF65-F5344CB8AC3E}">
        <p14:creationId xmlns:p14="http://schemas.microsoft.com/office/powerpoint/2010/main" val="374008267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FB71F9-F8D0-6A43-B523-7E001494EF90}"/>
              </a:ext>
            </a:extLst>
          </p:cNvPr>
          <p:cNvSpPr/>
          <p:nvPr/>
        </p:nvSpPr>
        <p:spPr>
          <a:xfrm>
            <a:off x="128954" y="152652"/>
            <a:ext cx="5751330"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7C8EBDF-4CA9-4E47-9A07-2D2D642B7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354" y="379745"/>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BE8D509-4ACF-304E-BA38-75A317D4AE65}"/>
              </a:ext>
            </a:extLst>
          </p:cNvPr>
          <p:cNvPicPr>
            <a:picLocks noChangeAspect="1"/>
          </p:cNvPicPr>
          <p:nvPr/>
        </p:nvPicPr>
        <p:blipFill>
          <a:blip r:embed="rId4"/>
          <a:stretch>
            <a:fillRect/>
          </a:stretch>
        </p:blipFill>
        <p:spPr>
          <a:xfrm>
            <a:off x="6032683" y="163285"/>
            <a:ext cx="6918029" cy="8249195"/>
          </a:xfrm>
          <a:prstGeom prst="rect">
            <a:avLst/>
          </a:prstGeom>
        </p:spPr>
      </p:pic>
      <p:sp>
        <p:nvSpPr>
          <p:cNvPr id="9" name="Title 8">
            <a:extLst>
              <a:ext uri="{FF2B5EF4-FFF2-40B4-BE49-F238E27FC236}">
                <a16:creationId xmlns:a16="http://schemas.microsoft.com/office/drawing/2014/main" id="{3F42C4B9-C950-954B-850F-97ABD71083EE}"/>
              </a:ext>
            </a:extLst>
          </p:cNvPr>
          <p:cNvSpPr>
            <a:spLocks noGrp="1"/>
          </p:cNvSpPr>
          <p:nvPr>
            <p:ph type="title"/>
          </p:nvPr>
        </p:nvSpPr>
        <p:spPr>
          <a:xfrm>
            <a:off x="1594338" y="311165"/>
            <a:ext cx="4362146" cy="1143000"/>
          </a:xfrm>
        </p:spPr>
        <p:txBody>
          <a:bodyPr/>
          <a:lstStyle/>
          <a:p>
            <a:pPr lvl="1"/>
            <a:r>
              <a:rPr lang="es-ES" sz="3200" dirty="0">
                <a:solidFill>
                  <a:schemeClr val="bg1"/>
                </a:solidFill>
              </a:rPr>
              <a:t>Corte desviado/sesgado</a:t>
            </a:r>
          </a:p>
        </p:txBody>
      </p:sp>
      <p:pic>
        <p:nvPicPr>
          <p:cNvPr id="6" name="Picture 5" descr="A close up of a tree&#10;&#10;Description automatically generated">
            <a:extLst>
              <a:ext uri="{FF2B5EF4-FFF2-40B4-BE49-F238E27FC236}">
                <a16:creationId xmlns:a16="http://schemas.microsoft.com/office/drawing/2014/main" id="{B85F8A46-A8F6-9046-8723-2EA53CD6A1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372" y="2455333"/>
            <a:ext cx="2324314" cy="3099085"/>
          </a:xfrm>
          <a:prstGeom prst="rect">
            <a:avLst/>
          </a:prstGeom>
        </p:spPr>
      </p:pic>
      <p:pic>
        <p:nvPicPr>
          <p:cNvPr id="7" name="Picture 6" descr="A close up of a tree&#10;&#10;Description automatically generated">
            <a:extLst>
              <a:ext uri="{FF2B5EF4-FFF2-40B4-BE49-F238E27FC236}">
                <a16:creationId xmlns:a16="http://schemas.microsoft.com/office/drawing/2014/main" id="{EC257E04-3C33-3141-8DEA-82DFE8D083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47905" y="2454314"/>
            <a:ext cx="2324314" cy="3100104"/>
          </a:xfrm>
          <a:prstGeom prst="rect">
            <a:avLst/>
          </a:prstGeom>
        </p:spPr>
      </p:pic>
    </p:spTree>
    <p:extLst>
      <p:ext uri="{BB962C8B-B14F-4D97-AF65-F5344CB8AC3E}">
        <p14:creationId xmlns:p14="http://schemas.microsoft.com/office/powerpoint/2010/main" val="585044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906989C-2AD9-AB4C-B18E-A7DADF75F1CD}"/>
              </a:ext>
            </a:extLst>
          </p:cNvPr>
          <p:cNvPicPr>
            <a:picLocks noChangeAspect="1"/>
          </p:cNvPicPr>
          <p:nvPr/>
        </p:nvPicPr>
        <p:blipFill>
          <a:blip r:embed="rId3"/>
          <a:stretch>
            <a:fillRect/>
          </a:stretch>
        </p:blipFill>
        <p:spPr>
          <a:xfrm>
            <a:off x="6938393" y="350599"/>
            <a:ext cx="5312229" cy="6858000"/>
          </a:xfrm>
          <a:prstGeom prst="rect">
            <a:avLst/>
          </a:prstGeom>
        </p:spPr>
      </p:pic>
      <p:sp>
        <p:nvSpPr>
          <p:cNvPr id="10" name="Rectangle 9">
            <a:extLst>
              <a:ext uri="{FF2B5EF4-FFF2-40B4-BE49-F238E27FC236}">
                <a16:creationId xmlns:a16="http://schemas.microsoft.com/office/drawing/2014/main" id="{ADFB71F9-F8D0-6A43-B523-7E001494EF90}"/>
              </a:ext>
            </a:extLst>
          </p:cNvPr>
          <p:cNvSpPr/>
          <p:nvPr/>
        </p:nvSpPr>
        <p:spPr>
          <a:xfrm>
            <a:off x="205153" y="152652"/>
            <a:ext cx="6674617"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7C8EBDF-4CA9-4E47-9A07-2D2D642B7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354" y="379745"/>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itle 8">
            <a:extLst>
              <a:ext uri="{FF2B5EF4-FFF2-40B4-BE49-F238E27FC236}">
                <a16:creationId xmlns:a16="http://schemas.microsoft.com/office/drawing/2014/main" id="{3F42C4B9-C950-954B-850F-97ABD71083EE}"/>
              </a:ext>
            </a:extLst>
          </p:cNvPr>
          <p:cNvSpPr>
            <a:spLocks noGrp="1"/>
          </p:cNvSpPr>
          <p:nvPr>
            <p:ph type="title"/>
          </p:nvPr>
        </p:nvSpPr>
        <p:spPr>
          <a:xfrm>
            <a:off x="1391838" y="311165"/>
            <a:ext cx="5216434" cy="1143000"/>
          </a:xfrm>
        </p:spPr>
        <p:txBody>
          <a:bodyPr/>
          <a:lstStyle/>
          <a:p>
            <a:pPr lvl="1"/>
            <a:r>
              <a:rPr lang="es-ES" sz="3200" dirty="0">
                <a:solidFill>
                  <a:schemeClr val="bg1"/>
                </a:solidFill>
              </a:rPr>
              <a:t>Corte de rodilla controlado </a:t>
            </a:r>
            <a:endParaRPr lang="en-US" sz="4400" kern="1200" dirty="0">
              <a:solidFill>
                <a:schemeClr val="bg1"/>
              </a:solidFill>
            </a:endParaRPr>
          </a:p>
        </p:txBody>
      </p:sp>
      <p:pic>
        <p:nvPicPr>
          <p:cNvPr id="4" name="Picture 3">
            <a:extLst>
              <a:ext uri="{FF2B5EF4-FFF2-40B4-BE49-F238E27FC236}">
                <a16:creationId xmlns:a16="http://schemas.microsoft.com/office/drawing/2014/main" id="{8B25623A-AFBD-6F46-90FC-4B10899959EA}"/>
              </a:ext>
            </a:extLst>
          </p:cNvPr>
          <p:cNvPicPr>
            <a:picLocks noChangeAspect="1"/>
          </p:cNvPicPr>
          <p:nvPr/>
        </p:nvPicPr>
        <p:blipFill>
          <a:blip r:embed="rId3"/>
          <a:stretch>
            <a:fillRect/>
          </a:stretch>
        </p:blipFill>
        <p:spPr>
          <a:xfrm>
            <a:off x="6938393" y="4130"/>
            <a:ext cx="5312229" cy="6858000"/>
          </a:xfrm>
          <a:prstGeom prst="rect">
            <a:avLst/>
          </a:prstGeom>
        </p:spPr>
      </p:pic>
      <p:sp>
        <p:nvSpPr>
          <p:cNvPr id="14" name="Rectangle">
            <a:extLst>
              <a:ext uri="{FF2B5EF4-FFF2-40B4-BE49-F238E27FC236}">
                <a16:creationId xmlns:a16="http://schemas.microsoft.com/office/drawing/2014/main" id="{64A1EE5F-D8E3-1E48-9D8C-B60C7DBF4F3D}"/>
              </a:ext>
            </a:extLst>
          </p:cNvPr>
          <p:cNvSpPr/>
          <p:nvPr/>
        </p:nvSpPr>
        <p:spPr>
          <a:xfrm rot="2556621">
            <a:off x="2338281" y="2087565"/>
            <a:ext cx="892969" cy="4472310"/>
          </a:xfrm>
          <a:prstGeom prst="rect">
            <a:avLst/>
          </a:prstGeom>
          <a:solidFill>
            <a:srgbClr val="924607"/>
          </a:solidFill>
          <a:ln w="12700">
            <a:miter lim="400000"/>
          </a:ln>
        </p:spPr>
        <p:txBody>
          <a:bodyPr lIns="35719" tIns="35719" rIns="35719" bIns="35719" anchor="ctr"/>
          <a:lstStyle/>
          <a:p>
            <a:pPr defTabSz="410766">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sp>
        <p:nvSpPr>
          <p:cNvPr id="15" name="Triangle">
            <a:extLst>
              <a:ext uri="{FF2B5EF4-FFF2-40B4-BE49-F238E27FC236}">
                <a16:creationId xmlns:a16="http://schemas.microsoft.com/office/drawing/2014/main" id="{F42584ED-2D7A-AE4E-A7DD-BAC1D08B652C}"/>
              </a:ext>
            </a:extLst>
          </p:cNvPr>
          <p:cNvSpPr/>
          <p:nvPr/>
        </p:nvSpPr>
        <p:spPr>
          <a:xfrm>
            <a:off x="1985867" y="3692367"/>
            <a:ext cx="733646" cy="83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162" y="14407"/>
                </a:lnTo>
                <a:lnTo>
                  <a:pt x="21600" y="0"/>
                </a:lnTo>
                <a:lnTo>
                  <a:pt x="0" y="21600"/>
                </a:lnTo>
                <a:close/>
              </a:path>
            </a:pathLst>
          </a:custGeom>
          <a:solidFill>
            <a:srgbClr val="FFFFFF"/>
          </a:solidFill>
          <a:ln w="12700">
            <a:miter lim="400000"/>
          </a:ln>
        </p:spPr>
        <p:txBody>
          <a:bodyPr lIns="0" tIns="0" rIns="0" bIns="0"/>
          <a:lstStyle/>
          <a:p>
            <a:pPr defTabSz="410766">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sp>
        <p:nvSpPr>
          <p:cNvPr id="16" name="Line">
            <a:extLst>
              <a:ext uri="{FF2B5EF4-FFF2-40B4-BE49-F238E27FC236}">
                <a16:creationId xmlns:a16="http://schemas.microsoft.com/office/drawing/2014/main" id="{F279B269-F9F0-4C4E-8658-34064F2D6D5A}"/>
              </a:ext>
            </a:extLst>
          </p:cNvPr>
          <p:cNvSpPr/>
          <p:nvPr/>
        </p:nvSpPr>
        <p:spPr>
          <a:xfrm>
            <a:off x="2623180" y="4289506"/>
            <a:ext cx="266221" cy="266221"/>
          </a:xfrm>
          <a:prstGeom prst="line">
            <a:avLst/>
          </a:prstGeom>
          <a:noFill/>
          <a:ln w="50800" cap="flat">
            <a:solidFill>
              <a:srgbClr val="F2F2F2"/>
            </a:solidFill>
            <a:prstDash val="solid"/>
            <a:miter lim="400000"/>
          </a:ln>
          <a:effectLst/>
        </p:spPr>
        <p:txBody>
          <a:bodyPr wrap="square" lIns="0" tIns="0" rIns="0" bIns="0" numCol="1" anchor="t">
            <a:noAutofit/>
          </a:bodyPr>
          <a:lstStyle/>
          <a:p>
            <a:pPr defTabSz="410766">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sp>
        <p:nvSpPr>
          <p:cNvPr id="17" name="Line">
            <a:extLst>
              <a:ext uri="{FF2B5EF4-FFF2-40B4-BE49-F238E27FC236}">
                <a16:creationId xmlns:a16="http://schemas.microsoft.com/office/drawing/2014/main" id="{8F99A45C-AB73-FE48-9203-92F3E3C6FC2E}"/>
              </a:ext>
            </a:extLst>
          </p:cNvPr>
          <p:cNvSpPr/>
          <p:nvPr/>
        </p:nvSpPr>
        <p:spPr>
          <a:xfrm>
            <a:off x="2691374" y="4591341"/>
            <a:ext cx="256650" cy="256650"/>
          </a:xfrm>
          <a:prstGeom prst="line">
            <a:avLst/>
          </a:prstGeom>
          <a:noFill/>
          <a:ln w="50800" cap="flat">
            <a:solidFill>
              <a:srgbClr val="F2F2F2"/>
            </a:solidFill>
            <a:prstDash val="solid"/>
            <a:miter lim="400000"/>
          </a:ln>
          <a:effectLst/>
        </p:spPr>
        <p:txBody>
          <a:bodyPr wrap="square" lIns="0" tIns="0" rIns="0" bIns="0" numCol="1" anchor="t">
            <a:noAutofit/>
          </a:bodyPr>
          <a:lstStyle/>
          <a:p>
            <a:pPr defTabSz="410766">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sp>
        <p:nvSpPr>
          <p:cNvPr id="5" name="TextBox 4">
            <a:extLst>
              <a:ext uri="{FF2B5EF4-FFF2-40B4-BE49-F238E27FC236}">
                <a16:creationId xmlns:a16="http://schemas.microsoft.com/office/drawing/2014/main" id="{E6913375-5346-694B-8A9F-6F73BD11C1C6}"/>
              </a:ext>
            </a:extLst>
          </p:cNvPr>
          <p:cNvSpPr txBox="1"/>
          <p:nvPr/>
        </p:nvSpPr>
        <p:spPr>
          <a:xfrm>
            <a:off x="1222683" y="3740432"/>
            <a:ext cx="1167804" cy="369332"/>
          </a:xfrm>
          <a:prstGeom prst="rect">
            <a:avLst/>
          </a:prstGeom>
          <a:noFill/>
        </p:spPr>
        <p:txBody>
          <a:bodyPr wrap="square" rtlCol="0">
            <a:spAutoFit/>
          </a:bodyPr>
          <a:lstStyle/>
          <a:p>
            <a:r>
              <a:rPr lang="en-US" dirty="0"/>
              <a:t>1. Notch</a:t>
            </a:r>
          </a:p>
        </p:txBody>
      </p:sp>
      <p:sp>
        <p:nvSpPr>
          <p:cNvPr id="18" name="TextBox 17">
            <a:extLst>
              <a:ext uri="{FF2B5EF4-FFF2-40B4-BE49-F238E27FC236}">
                <a16:creationId xmlns:a16="http://schemas.microsoft.com/office/drawing/2014/main" id="{BB134F25-5843-DB4F-BB78-92C513A8951F}"/>
              </a:ext>
            </a:extLst>
          </p:cNvPr>
          <p:cNvSpPr txBox="1"/>
          <p:nvPr/>
        </p:nvSpPr>
        <p:spPr>
          <a:xfrm>
            <a:off x="3219522" y="4431812"/>
            <a:ext cx="921953" cy="369332"/>
          </a:xfrm>
          <a:prstGeom prst="rect">
            <a:avLst/>
          </a:prstGeom>
          <a:noFill/>
        </p:spPr>
        <p:txBody>
          <a:bodyPr wrap="square" rtlCol="0">
            <a:spAutoFit/>
          </a:bodyPr>
          <a:lstStyle/>
          <a:p>
            <a:r>
              <a:rPr lang="en-US" dirty="0"/>
              <a:t>2. Bore</a:t>
            </a:r>
          </a:p>
        </p:txBody>
      </p:sp>
      <p:sp>
        <p:nvSpPr>
          <p:cNvPr id="19" name="TextBox 18">
            <a:extLst>
              <a:ext uri="{FF2B5EF4-FFF2-40B4-BE49-F238E27FC236}">
                <a16:creationId xmlns:a16="http://schemas.microsoft.com/office/drawing/2014/main" id="{4B92D9C8-2FE0-B34E-B21F-260A7990C285}"/>
              </a:ext>
            </a:extLst>
          </p:cNvPr>
          <p:cNvSpPr txBox="1"/>
          <p:nvPr/>
        </p:nvSpPr>
        <p:spPr>
          <a:xfrm>
            <a:off x="2889401" y="5029461"/>
            <a:ext cx="2658399" cy="369332"/>
          </a:xfrm>
          <a:prstGeom prst="rect">
            <a:avLst/>
          </a:prstGeom>
          <a:noFill/>
        </p:spPr>
        <p:txBody>
          <a:bodyPr wrap="square" rtlCol="0">
            <a:spAutoFit/>
          </a:bodyPr>
          <a:lstStyle/>
          <a:p>
            <a:r>
              <a:rPr lang="en-US" dirty="0"/>
              <a:t>3. Mismatch back cut</a:t>
            </a:r>
          </a:p>
        </p:txBody>
      </p:sp>
      <p:sp>
        <p:nvSpPr>
          <p:cNvPr id="20" name="TextBox 19">
            <a:extLst>
              <a:ext uri="{FF2B5EF4-FFF2-40B4-BE49-F238E27FC236}">
                <a16:creationId xmlns:a16="http://schemas.microsoft.com/office/drawing/2014/main" id="{D3A46981-B8B4-5346-B66D-F2DC5230BA25}"/>
              </a:ext>
            </a:extLst>
          </p:cNvPr>
          <p:cNvSpPr txBox="1"/>
          <p:nvPr/>
        </p:nvSpPr>
        <p:spPr>
          <a:xfrm>
            <a:off x="6427461" y="1788578"/>
            <a:ext cx="1003520" cy="369332"/>
          </a:xfrm>
          <a:prstGeom prst="rect">
            <a:avLst/>
          </a:prstGeom>
          <a:noFill/>
        </p:spPr>
        <p:txBody>
          <a:bodyPr wrap="square" rtlCol="0">
            <a:spAutoFit/>
          </a:bodyPr>
          <a:lstStyle/>
          <a:p>
            <a:r>
              <a:rPr lang="en-US" dirty="0"/>
              <a:t>1. Notch</a:t>
            </a:r>
          </a:p>
        </p:txBody>
      </p:sp>
      <p:sp>
        <p:nvSpPr>
          <p:cNvPr id="21" name="TextBox 20">
            <a:extLst>
              <a:ext uri="{FF2B5EF4-FFF2-40B4-BE49-F238E27FC236}">
                <a16:creationId xmlns:a16="http://schemas.microsoft.com/office/drawing/2014/main" id="{0FEB183F-D11C-E141-9363-788EBA122D41}"/>
              </a:ext>
            </a:extLst>
          </p:cNvPr>
          <p:cNvSpPr txBox="1"/>
          <p:nvPr/>
        </p:nvSpPr>
        <p:spPr>
          <a:xfrm>
            <a:off x="7598390" y="1016253"/>
            <a:ext cx="921953" cy="369332"/>
          </a:xfrm>
          <a:prstGeom prst="rect">
            <a:avLst/>
          </a:prstGeom>
          <a:noFill/>
        </p:spPr>
        <p:txBody>
          <a:bodyPr wrap="square" rtlCol="0">
            <a:spAutoFit/>
          </a:bodyPr>
          <a:lstStyle/>
          <a:p>
            <a:r>
              <a:rPr lang="en-US" dirty="0"/>
              <a:t>2. Bore</a:t>
            </a:r>
          </a:p>
        </p:txBody>
      </p:sp>
      <p:sp>
        <p:nvSpPr>
          <p:cNvPr id="22" name="TextBox 21">
            <a:extLst>
              <a:ext uri="{FF2B5EF4-FFF2-40B4-BE49-F238E27FC236}">
                <a16:creationId xmlns:a16="http://schemas.microsoft.com/office/drawing/2014/main" id="{65D03E47-16F7-2E49-9E07-A76B122A081F}"/>
              </a:ext>
            </a:extLst>
          </p:cNvPr>
          <p:cNvSpPr txBox="1"/>
          <p:nvPr/>
        </p:nvSpPr>
        <p:spPr>
          <a:xfrm>
            <a:off x="5629205" y="3851949"/>
            <a:ext cx="2658399" cy="369332"/>
          </a:xfrm>
          <a:prstGeom prst="rect">
            <a:avLst/>
          </a:prstGeom>
          <a:noFill/>
        </p:spPr>
        <p:txBody>
          <a:bodyPr wrap="square" rtlCol="0">
            <a:spAutoFit/>
          </a:bodyPr>
          <a:lstStyle/>
          <a:p>
            <a:r>
              <a:rPr lang="en-US" dirty="0"/>
              <a:t>3. Mismatch back cut</a:t>
            </a:r>
          </a:p>
        </p:txBody>
      </p:sp>
      <p:cxnSp>
        <p:nvCxnSpPr>
          <p:cNvPr id="25" name="Straight Arrow Connector 24">
            <a:extLst>
              <a:ext uri="{FF2B5EF4-FFF2-40B4-BE49-F238E27FC236}">
                <a16:creationId xmlns:a16="http://schemas.microsoft.com/office/drawing/2014/main" id="{9E5BFE78-6EB1-F144-99F2-1ACB0CB54404}"/>
              </a:ext>
            </a:extLst>
          </p:cNvPr>
          <p:cNvCxnSpPr/>
          <p:nvPr/>
        </p:nvCxnSpPr>
        <p:spPr>
          <a:xfrm>
            <a:off x="1985867" y="4109764"/>
            <a:ext cx="404620" cy="179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FBC273C-31FA-2044-A76C-44A5A9888708}"/>
              </a:ext>
            </a:extLst>
          </p:cNvPr>
          <p:cNvCxnSpPr/>
          <p:nvPr/>
        </p:nvCxnSpPr>
        <p:spPr>
          <a:xfrm flipH="1" flipV="1">
            <a:off x="2889401" y="4422616"/>
            <a:ext cx="425029" cy="1045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B8C29290-CB8B-C447-8BB2-CD4BF493CE11}"/>
              </a:ext>
            </a:extLst>
          </p:cNvPr>
          <p:cNvCxnSpPr>
            <a:stCxn id="19" idx="1"/>
          </p:cNvCxnSpPr>
          <p:nvPr/>
        </p:nvCxnSpPr>
        <p:spPr>
          <a:xfrm flipH="1" flipV="1">
            <a:off x="2819699" y="4847991"/>
            <a:ext cx="69702" cy="3661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E081649E-0E67-2E45-A639-3639B6E9C62A}"/>
              </a:ext>
            </a:extLst>
          </p:cNvPr>
          <p:cNvCxnSpPr>
            <a:cxnSpLocks/>
          </p:cNvCxnSpPr>
          <p:nvPr/>
        </p:nvCxnSpPr>
        <p:spPr>
          <a:xfrm>
            <a:off x="8081276" y="1295714"/>
            <a:ext cx="0" cy="9853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6D2CBB2-A041-5645-A6D1-59C35BCE3238}"/>
              </a:ext>
            </a:extLst>
          </p:cNvPr>
          <p:cNvCxnSpPr/>
          <p:nvPr/>
        </p:nvCxnSpPr>
        <p:spPr>
          <a:xfrm>
            <a:off x="7193770" y="2138210"/>
            <a:ext cx="404620" cy="179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55EDC96-1383-FE40-B547-B4168F63E16E}"/>
              </a:ext>
            </a:extLst>
          </p:cNvPr>
          <p:cNvCxnSpPr>
            <a:cxnSpLocks/>
          </p:cNvCxnSpPr>
          <p:nvPr/>
        </p:nvCxnSpPr>
        <p:spPr>
          <a:xfrm flipV="1">
            <a:off x="7076661" y="2627558"/>
            <a:ext cx="1443682" cy="12243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6589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1519A8-27F9-F74F-8ECC-10CB33B054CB}"/>
              </a:ext>
            </a:extLst>
          </p:cNvPr>
          <p:cNvSpPr/>
          <p:nvPr/>
        </p:nvSpPr>
        <p:spPr>
          <a:xfrm>
            <a:off x="4447606" y="311165"/>
            <a:ext cx="6674617"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D65457B-70D0-9347-8FA4-12E4DF9C9F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301" y="562513"/>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5" name="Title 8">
            <a:extLst>
              <a:ext uri="{FF2B5EF4-FFF2-40B4-BE49-F238E27FC236}">
                <a16:creationId xmlns:a16="http://schemas.microsoft.com/office/drawing/2014/main" id="{B95AC171-DCEA-434C-A5D9-6BF6D4A26FA2}"/>
              </a:ext>
            </a:extLst>
          </p:cNvPr>
          <p:cNvSpPr>
            <a:spLocks noGrp="1"/>
          </p:cNvSpPr>
          <p:nvPr>
            <p:ph type="title"/>
          </p:nvPr>
        </p:nvSpPr>
        <p:spPr>
          <a:xfrm>
            <a:off x="5645785" y="311165"/>
            <a:ext cx="5216434" cy="1143000"/>
          </a:xfrm>
        </p:spPr>
        <p:txBody>
          <a:bodyPr/>
          <a:lstStyle/>
          <a:p>
            <a:pPr lvl="1"/>
            <a:r>
              <a:rPr lang="es-ES" sz="3200" dirty="0">
                <a:solidFill>
                  <a:schemeClr val="bg1"/>
                </a:solidFill>
              </a:rPr>
              <a:t>Corte de rodilla controlado </a:t>
            </a:r>
            <a:endParaRPr lang="en-US" sz="4400" kern="1200" dirty="0">
              <a:solidFill>
                <a:schemeClr val="bg1"/>
              </a:solidFill>
            </a:endParaRPr>
          </a:p>
        </p:txBody>
      </p:sp>
      <p:pic>
        <p:nvPicPr>
          <p:cNvPr id="9" name="Picture 8">
            <a:extLst>
              <a:ext uri="{FF2B5EF4-FFF2-40B4-BE49-F238E27FC236}">
                <a16:creationId xmlns:a16="http://schemas.microsoft.com/office/drawing/2014/main" id="{735F4EBE-313D-F54A-861F-3163FEDBEA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301" y="562513"/>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351EF5D-D729-A940-A3CE-F7A0E17BD957}"/>
              </a:ext>
            </a:extLst>
          </p:cNvPr>
          <p:cNvPicPr>
            <a:picLocks noChangeAspect="1"/>
          </p:cNvPicPr>
          <p:nvPr/>
        </p:nvPicPr>
        <p:blipFill>
          <a:blip r:embed="rId4"/>
          <a:stretch>
            <a:fillRect/>
          </a:stretch>
        </p:blipFill>
        <p:spPr>
          <a:xfrm>
            <a:off x="2425091" y="55880"/>
            <a:ext cx="5243209" cy="6858000"/>
          </a:xfrm>
          <a:prstGeom prst="rect">
            <a:avLst/>
          </a:prstGeom>
        </p:spPr>
      </p:pic>
      <p:pic>
        <p:nvPicPr>
          <p:cNvPr id="11" name="Picture 10">
            <a:extLst>
              <a:ext uri="{FF2B5EF4-FFF2-40B4-BE49-F238E27FC236}">
                <a16:creationId xmlns:a16="http://schemas.microsoft.com/office/drawing/2014/main" id="{929153A5-DF68-9146-B1E6-B9F6E204D1C0}"/>
              </a:ext>
            </a:extLst>
          </p:cNvPr>
          <p:cNvPicPr>
            <a:picLocks noChangeAspect="1"/>
          </p:cNvPicPr>
          <p:nvPr/>
        </p:nvPicPr>
        <p:blipFill>
          <a:blip r:embed="rId5"/>
          <a:stretch>
            <a:fillRect/>
          </a:stretch>
        </p:blipFill>
        <p:spPr>
          <a:xfrm>
            <a:off x="2514264" y="55880"/>
            <a:ext cx="6750996" cy="6858000"/>
          </a:xfrm>
          <a:prstGeom prst="rect">
            <a:avLst/>
          </a:prstGeom>
        </p:spPr>
      </p:pic>
    </p:spTree>
    <p:extLst>
      <p:ext uri="{BB962C8B-B14F-4D97-AF65-F5344CB8AC3E}">
        <p14:creationId xmlns:p14="http://schemas.microsoft.com/office/powerpoint/2010/main" val="226871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1F15DFF-BEB7-E64D-99DC-3F042B9BBF15}"/>
              </a:ext>
            </a:extLst>
          </p:cNvPr>
          <p:cNvSpPr>
            <a:spLocks noGrp="1"/>
          </p:cNvSpPr>
          <p:nvPr>
            <p:ph sz="half" idx="2"/>
          </p:nvPr>
        </p:nvSpPr>
        <p:spPr>
          <a:xfrm>
            <a:off x="588422" y="1981870"/>
            <a:ext cx="5384800" cy="4525963"/>
          </a:xfrm>
        </p:spPr>
        <p:txBody>
          <a:bodyPr>
            <a:normAutofit/>
          </a:bodyPr>
          <a:lstStyle/>
          <a:p>
            <a:r>
              <a:rPr lang="es-ES_tradnl" sz="3600" dirty="0"/>
              <a:t>Regla 90-5-15 </a:t>
            </a:r>
          </a:p>
          <a:p>
            <a:r>
              <a:rPr lang="es-ES_tradnl" sz="3600" dirty="0"/>
              <a:t>Liberación a Distancia– Opción segura</a:t>
            </a:r>
          </a:p>
          <a:p>
            <a:r>
              <a:rPr lang="es-ES_tradnl" sz="3600" dirty="0"/>
              <a:t>La mejor ruta de escape puede que no sea obvia</a:t>
            </a:r>
          </a:p>
          <a:p>
            <a:r>
              <a:rPr lang="es-ES_tradnl" sz="3600" dirty="0"/>
              <a:t>La ruta de escape puede cambiar</a:t>
            </a:r>
          </a:p>
          <a:p>
            <a:endParaRPr lang="es-ES_tradnl" dirty="0"/>
          </a:p>
        </p:txBody>
      </p:sp>
      <p:sp>
        <p:nvSpPr>
          <p:cNvPr id="9" name="Rectangle 8">
            <a:extLst>
              <a:ext uri="{FF2B5EF4-FFF2-40B4-BE49-F238E27FC236}">
                <a16:creationId xmlns:a16="http://schemas.microsoft.com/office/drawing/2014/main" id="{E7C69715-2F81-B143-8A84-BB4EB9288AD7}"/>
              </a:ext>
            </a:extLst>
          </p:cNvPr>
          <p:cNvSpPr/>
          <p:nvPr/>
        </p:nvSpPr>
        <p:spPr>
          <a:xfrm>
            <a:off x="207644" y="133799"/>
            <a:ext cx="6674617"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0" name="Picture 9">
            <a:extLst>
              <a:ext uri="{FF2B5EF4-FFF2-40B4-BE49-F238E27FC236}">
                <a16:creationId xmlns:a16="http://schemas.microsoft.com/office/drawing/2014/main" id="{9FDFDC17-371D-3446-9529-F59D4FEA2C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380" y="350167"/>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itle 8">
            <a:extLst>
              <a:ext uri="{FF2B5EF4-FFF2-40B4-BE49-F238E27FC236}">
                <a16:creationId xmlns:a16="http://schemas.microsoft.com/office/drawing/2014/main" id="{D36C75DF-DBA9-954B-B754-2ACEF707B8F5}"/>
              </a:ext>
            </a:extLst>
          </p:cNvPr>
          <p:cNvSpPr>
            <a:spLocks noGrp="1"/>
          </p:cNvSpPr>
          <p:nvPr>
            <p:ph type="title"/>
          </p:nvPr>
        </p:nvSpPr>
        <p:spPr>
          <a:xfrm>
            <a:off x="1550864" y="98819"/>
            <a:ext cx="5216434" cy="1143000"/>
          </a:xfrm>
        </p:spPr>
        <p:txBody>
          <a:bodyPr/>
          <a:lstStyle/>
          <a:p>
            <a:r>
              <a:rPr lang="es-ES_tradnl">
                <a:solidFill>
                  <a:schemeClr val="bg1"/>
                </a:solidFill>
              </a:rPr>
              <a:t>Plan de Escape</a:t>
            </a:r>
          </a:p>
        </p:txBody>
      </p:sp>
      <p:grpSp>
        <p:nvGrpSpPr>
          <p:cNvPr id="21" name="Group 20">
            <a:extLst>
              <a:ext uri="{FF2B5EF4-FFF2-40B4-BE49-F238E27FC236}">
                <a16:creationId xmlns:a16="http://schemas.microsoft.com/office/drawing/2014/main" id="{344B46A3-C402-4046-8E10-EAE5A089AEDC}"/>
              </a:ext>
            </a:extLst>
          </p:cNvPr>
          <p:cNvGrpSpPr/>
          <p:nvPr/>
        </p:nvGrpSpPr>
        <p:grpSpPr>
          <a:xfrm>
            <a:off x="5918788" y="359590"/>
            <a:ext cx="6422125" cy="5487079"/>
            <a:chOff x="5918788" y="359590"/>
            <a:chExt cx="6422125" cy="5487079"/>
          </a:xfrm>
        </p:grpSpPr>
        <p:sp>
          <p:nvSpPr>
            <p:cNvPr id="2" name="Donut 1">
              <a:extLst>
                <a:ext uri="{FF2B5EF4-FFF2-40B4-BE49-F238E27FC236}">
                  <a16:creationId xmlns:a16="http://schemas.microsoft.com/office/drawing/2014/main" id="{2C94DF17-1D65-1145-B467-CEB2A9B8DA49}"/>
                </a:ext>
              </a:extLst>
            </p:cNvPr>
            <p:cNvSpPr/>
            <p:nvPr/>
          </p:nvSpPr>
          <p:spPr>
            <a:xfrm>
              <a:off x="7323345" y="1661718"/>
              <a:ext cx="3796747" cy="3782411"/>
            </a:xfrm>
            <a:prstGeom prst="donut">
              <a:avLst>
                <a:gd name="adj" fmla="val 33393"/>
              </a:avLst>
            </a:prstGeom>
            <a:gradFill flip="none" rotWithShape="1">
              <a:gsLst>
                <a:gs pos="0">
                  <a:srgbClr val="FF0000"/>
                </a:gs>
                <a:gs pos="97000">
                  <a:schemeClr val="accent2">
                    <a:lumMod val="89000"/>
                  </a:schemeClr>
                </a:gs>
                <a:gs pos="96000">
                  <a:schemeClr val="accent2">
                    <a:lumMod val="75000"/>
                  </a:schemeClr>
                </a:gs>
                <a:gs pos="97000">
                  <a:srgbClr val="B54340"/>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wn Arrow 14">
              <a:extLst>
                <a:ext uri="{FF2B5EF4-FFF2-40B4-BE49-F238E27FC236}">
                  <a16:creationId xmlns:a16="http://schemas.microsoft.com/office/drawing/2014/main" id="{267C245E-0F04-EF4B-B943-A56F92FC886E}"/>
                </a:ext>
              </a:extLst>
            </p:cNvPr>
            <p:cNvSpPr/>
            <p:nvPr/>
          </p:nvSpPr>
          <p:spPr>
            <a:xfrm rot="10800000">
              <a:off x="9090719" y="828832"/>
              <a:ext cx="331718" cy="19342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529BE921-6001-B749-936E-273387B0B485}"/>
                </a:ext>
              </a:extLst>
            </p:cNvPr>
            <p:cNvSpPr/>
            <p:nvPr/>
          </p:nvSpPr>
          <p:spPr>
            <a:xfrm rot="2932109">
              <a:off x="6688976" y="3402979"/>
              <a:ext cx="1673502" cy="3213878"/>
            </a:xfrm>
            <a:prstGeom prst="downArrow">
              <a:avLst/>
            </a:prstGeom>
            <a:gradFill>
              <a:gsLst>
                <a:gs pos="0">
                  <a:srgbClr val="00B050"/>
                </a:gs>
                <a:gs pos="100000">
                  <a:srgbClr val="00B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D63092AE-9512-0649-809E-F085D8AD994A}"/>
                </a:ext>
              </a:extLst>
            </p:cNvPr>
            <p:cNvSpPr/>
            <p:nvPr/>
          </p:nvSpPr>
          <p:spPr>
            <a:xfrm rot="18667891" flipH="1">
              <a:off x="9897223" y="3402979"/>
              <a:ext cx="1673502" cy="3213878"/>
            </a:xfrm>
            <a:prstGeom prst="downArrow">
              <a:avLst/>
            </a:prstGeom>
            <a:gradFill>
              <a:gsLst>
                <a:gs pos="0">
                  <a:srgbClr val="00B050"/>
                </a:gs>
                <a:gs pos="100000">
                  <a:srgbClr val="00B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picture containing dark, flower, curtain&#10;&#10;Description automatically generated">
              <a:extLst>
                <a:ext uri="{FF2B5EF4-FFF2-40B4-BE49-F238E27FC236}">
                  <a16:creationId xmlns:a16="http://schemas.microsoft.com/office/drawing/2014/main" id="{00F7B839-6F5B-7B43-B781-674250358E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0306" y="2773500"/>
              <a:ext cx="1502824" cy="1558845"/>
            </a:xfrm>
            <a:prstGeom prst="rect">
              <a:avLst/>
            </a:prstGeom>
          </p:spPr>
        </p:pic>
        <p:sp>
          <p:nvSpPr>
            <p:cNvPr id="18" name="TextBox 17">
              <a:extLst>
                <a:ext uri="{FF2B5EF4-FFF2-40B4-BE49-F238E27FC236}">
                  <a16:creationId xmlns:a16="http://schemas.microsoft.com/office/drawing/2014/main" id="{180B3B60-2F82-2B45-9A99-D8B48DCAB2A7}"/>
                </a:ext>
              </a:extLst>
            </p:cNvPr>
            <p:cNvSpPr txBox="1"/>
            <p:nvPr/>
          </p:nvSpPr>
          <p:spPr>
            <a:xfrm>
              <a:off x="8393048" y="359590"/>
              <a:ext cx="1848678" cy="646331"/>
            </a:xfrm>
            <a:prstGeom prst="rect">
              <a:avLst/>
            </a:prstGeom>
            <a:noFill/>
          </p:spPr>
          <p:txBody>
            <a:bodyPr wrap="square" rtlCol="0">
              <a:spAutoFit/>
            </a:bodyPr>
            <a:lstStyle/>
            <a:p>
              <a:r>
                <a:rPr lang="es-ES_tradnl" dirty="0"/>
                <a:t>Dirección de Caída</a:t>
              </a:r>
            </a:p>
          </p:txBody>
        </p:sp>
        <p:sp>
          <p:nvSpPr>
            <p:cNvPr id="19" name="TextBox 18">
              <a:extLst>
                <a:ext uri="{FF2B5EF4-FFF2-40B4-BE49-F238E27FC236}">
                  <a16:creationId xmlns:a16="http://schemas.microsoft.com/office/drawing/2014/main" id="{3108B929-8E30-D344-B377-0227837DB90E}"/>
                </a:ext>
              </a:extLst>
            </p:cNvPr>
            <p:cNvSpPr txBox="1"/>
            <p:nvPr/>
          </p:nvSpPr>
          <p:spPr>
            <a:xfrm>
              <a:off x="10070237" y="4609808"/>
              <a:ext cx="986904" cy="400110"/>
            </a:xfrm>
            <a:prstGeom prst="rect">
              <a:avLst/>
            </a:prstGeom>
            <a:noFill/>
          </p:spPr>
          <p:txBody>
            <a:bodyPr wrap="square" rtlCol="0">
              <a:spAutoFit/>
            </a:bodyPr>
            <a:lstStyle/>
            <a:p>
              <a:r>
                <a:rPr lang="en-US" sz="2000" b="1" dirty="0">
                  <a:solidFill>
                    <a:schemeClr val="bg1"/>
                  </a:solidFill>
                </a:rPr>
                <a:t>Seguro</a:t>
              </a:r>
            </a:p>
          </p:txBody>
        </p:sp>
        <p:sp>
          <p:nvSpPr>
            <p:cNvPr id="20" name="TextBox 19">
              <a:extLst>
                <a:ext uri="{FF2B5EF4-FFF2-40B4-BE49-F238E27FC236}">
                  <a16:creationId xmlns:a16="http://schemas.microsoft.com/office/drawing/2014/main" id="{9FE9E6FE-EB57-0449-A7F3-9F1D358FF1CD}"/>
                </a:ext>
              </a:extLst>
            </p:cNvPr>
            <p:cNvSpPr txBox="1"/>
            <p:nvPr/>
          </p:nvSpPr>
          <p:spPr>
            <a:xfrm>
              <a:off x="7323345" y="4589194"/>
              <a:ext cx="1032655" cy="400110"/>
            </a:xfrm>
            <a:prstGeom prst="rect">
              <a:avLst/>
            </a:prstGeom>
            <a:noFill/>
          </p:spPr>
          <p:txBody>
            <a:bodyPr wrap="square" rtlCol="0">
              <a:spAutoFit/>
            </a:bodyPr>
            <a:lstStyle/>
            <a:p>
              <a:r>
                <a:rPr lang="en-US" sz="2000" b="1" dirty="0">
                  <a:solidFill>
                    <a:schemeClr val="bg1"/>
                  </a:solidFill>
                </a:rPr>
                <a:t>Seguro</a:t>
              </a:r>
            </a:p>
          </p:txBody>
        </p:sp>
      </p:grpSp>
    </p:spTree>
    <p:extLst>
      <p:ext uri="{BB962C8B-B14F-4D97-AF65-F5344CB8AC3E}">
        <p14:creationId xmlns:p14="http://schemas.microsoft.com/office/powerpoint/2010/main" val="2317271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2BF9EA-B9CC-FB41-8FB5-681CD397F44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96000" y="1828801"/>
            <a:ext cx="4571975" cy="4253191"/>
          </a:xfrm>
          <a:prstGeom prst="rect">
            <a:avLst/>
          </a:prstGeom>
        </p:spPr>
      </p:pic>
      <p:grpSp>
        <p:nvGrpSpPr>
          <p:cNvPr id="3" name="Group 2">
            <a:extLst>
              <a:ext uri="{FF2B5EF4-FFF2-40B4-BE49-F238E27FC236}">
                <a16:creationId xmlns:a16="http://schemas.microsoft.com/office/drawing/2014/main" id="{799FB027-63CA-834B-B102-6FDB74580C77}"/>
              </a:ext>
            </a:extLst>
          </p:cNvPr>
          <p:cNvGrpSpPr/>
          <p:nvPr/>
        </p:nvGrpSpPr>
        <p:grpSpPr>
          <a:xfrm>
            <a:off x="1487468" y="1828810"/>
            <a:ext cx="4608528" cy="4252522"/>
            <a:chOff x="1487468" y="1238260"/>
            <a:chExt cx="4608528" cy="4252522"/>
          </a:xfrm>
        </p:grpSpPr>
        <p:pic>
          <p:nvPicPr>
            <p:cNvPr id="7" name="Picture 6">
              <a:extLst>
                <a:ext uri="{FF2B5EF4-FFF2-40B4-BE49-F238E27FC236}">
                  <a16:creationId xmlns:a16="http://schemas.microsoft.com/office/drawing/2014/main" id="{BCF97EB1-CD8A-C14A-A011-A8B4566BC8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21" y="1238260"/>
              <a:ext cx="4571975" cy="4252522"/>
            </a:xfrm>
            <a:prstGeom prst="rect">
              <a:avLst/>
            </a:prstGeom>
          </p:spPr>
        </p:pic>
        <p:sp>
          <p:nvSpPr>
            <p:cNvPr id="8" name="TextBox 7">
              <a:extLst>
                <a:ext uri="{FF2B5EF4-FFF2-40B4-BE49-F238E27FC236}">
                  <a16:creationId xmlns:a16="http://schemas.microsoft.com/office/drawing/2014/main" id="{246BB990-9CA8-BB40-9C98-B50C3A522027}"/>
                </a:ext>
              </a:extLst>
            </p:cNvPr>
            <p:cNvSpPr txBox="1"/>
            <p:nvPr/>
          </p:nvSpPr>
          <p:spPr>
            <a:xfrm>
              <a:off x="1487468" y="5223267"/>
              <a:ext cx="3483013" cy="246221"/>
            </a:xfrm>
            <a:prstGeom prst="rect">
              <a:avLst/>
            </a:prstGeom>
            <a:noFill/>
          </p:spPr>
          <p:txBody>
            <a:bodyPr wrap="square" rtlCol="0">
              <a:spAutoFit/>
            </a:bodyPr>
            <a:lstStyle/>
            <a:p>
              <a:r>
                <a:rPr lang="en-US" sz="1000" dirty="0">
                  <a:solidFill>
                    <a:schemeClr val="bg1"/>
                  </a:solidFill>
                </a:rPr>
                <a:t>Joseph O’Brien, USDA Forest Service, </a:t>
              </a:r>
              <a:r>
                <a:rPr lang="en-US" sz="1000" dirty="0" err="1">
                  <a:solidFill>
                    <a:schemeClr val="bg1"/>
                  </a:solidFill>
                </a:rPr>
                <a:t>Bugwood.org</a:t>
              </a:r>
              <a:endParaRPr lang="en-US" sz="1000" dirty="0">
                <a:solidFill>
                  <a:schemeClr val="bg1"/>
                </a:solidFill>
              </a:endParaRPr>
            </a:p>
          </p:txBody>
        </p:sp>
      </p:grpSp>
      <p:sp>
        <p:nvSpPr>
          <p:cNvPr id="9" name="TextBox 8">
            <a:extLst>
              <a:ext uri="{FF2B5EF4-FFF2-40B4-BE49-F238E27FC236}">
                <a16:creationId xmlns:a16="http://schemas.microsoft.com/office/drawing/2014/main" id="{05E6BC81-1F48-B547-9CBF-8D8B45937271}"/>
              </a:ext>
            </a:extLst>
          </p:cNvPr>
          <p:cNvSpPr txBox="1"/>
          <p:nvPr/>
        </p:nvSpPr>
        <p:spPr>
          <a:xfrm>
            <a:off x="6095996" y="5797353"/>
            <a:ext cx="3138983" cy="246221"/>
          </a:xfrm>
          <a:prstGeom prst="rect">
            <a:avLst/>
          </a:prstGeom>
          <a:noFill/>
        </p:spPr>
        <p:txBody>
          <a:bodyPr wrap="square" rtlCol="0">
            <a:spAutoFit/>
          </a:bodyPr>
          <a:lstStyle/>
          <a:p>
            <a:r>
              <a:rPr lang="en-US" sz="1000" dirty="0">
                <a:solidFill>
                  <a:schemeClr val="bg1"/>
                </a:solidFill>
              </a:rPr>
              <a:t>Mary Ann </a:t>
            </a:r>
            <a:r>
              <a:rPr lang="en-US" sz="1000" dirty="0" err="1">
                <a:solidFill>
                  <a:schemeClr val="bg1"/>
                </a:solidFill>
              </a:rPr>
              <a:t>Hansend</a:t>
            </a:r>
            <a:r>
              <a:rPr lang="en-US" sz="1000" dirty="0">
                <a:solidFill>
                  <a:schemeClr val="bg1"/>
                </a:solidFill>
              </a:rPr>
              <a:t>, VPI &amp; State University, </a:t>
            </a:r>
            <a:r>
              <a:rPr lang="en-US" sz="1000" dirty="0" err="1">
                <a:solidFill>
                  <a:schemeClr val="bg1"/>
                </a:solidFill>
              </a:rPr>
              <a:t>Bugwood.org</a:t>
            </a:r>
            <a:endParaRPr lang="en-US" sz="1000" dirty="0">
              <a:solidFill>
                <a:schemeClr val="bg1"/>
              </a:solidFill>
            </a:endParaRPr>
          </a:p>
        </p:txBody>
      </p:sp>
      <p:sp>
        <p:nvSpPr>
          <p:cNvPr id="14" name="Rectangle 13">
            <a:extLst>
              <a:ext uri="{FF2B5EF4-FFF2-40B4-BE49-F238E27FC236}">
                <a16:creationId xmlns:a16="http://schemas.microsoft.com/office/drawing/2014/main" id="{8D8E0FC1-13C5-8345-BBF5-47CBAF3BE348}"/>
              </a:ext>
            </a:extLst>
          </p:cNvPr>
          <p:cNvSpPr/>
          <p:nvPr/>
        </p:nvSpPr>
        <p:spPr>
          <a:xfrm>
            <a:off x="352685" y="98819"/>
            <a:ext cx="6674617"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590A5D5-7F86-ED4F-BEC5-DEBE2EABFB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380" y="350167"/>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Title 8">
            <a:extLst>
              <a:ext uri="{FF2B5EF4-FFF2-40B4-BE49-F238E27FC236}">
                <a16:creationId xmlns:a16="http://schemas.microsoft.com/office/drawing/2014/main" id="{83122C6F-A8D0-5241-8A99-41F17F4C25DA}"/>
              </a:ext>
            </a:extLst>
          </p:cNvPr>
          <p:cNvSpPr>
            <a:spLocks noGrp="1"/>
          </p:cNvSpPr>
          <p:nvPr>
            <p:ph type="title"/>
          </p:nvPr>
        </p:nvSpPr>
        <p:spPr>
          <a:xfrm>
            <a:off x="1550864" y="98819"/>
            <a:ext cx="5216434" cy="1143000"/>
          </a:xfrm>
        </p:spPr>
        <p:txBody>
          <a:bodyPr/>
          <a:lstStyle/>
          <a:p>
            <a:r>
              <a:rPr lang="en-US" dirty="0">
                <a:solidFill>
                  <a:schemeClr val="bg1"/>
                </a:solidFill>
              </a:rPr>
              <a:t>Escape Plan</a:t>
            </a:r>
          </a:p>
        </p:txBody>
      </p:sp>
      <p:pic>
        <p:nvPicPr>
          <p:cNvPr id="2" name="Picture 1">
            <a:extLst>
              <a:ext uri="{FF2B5EF4-FFF2-40B4-BE49-F238E27FC236}">
                <a16:creationId xmlns:a16="http://schemas.microsoft.com/office/drawing/2014/main" id="{88972445-BABA-B84B-AA33-0414DBE7FA78}"/>
              </a:ext>
            </a:extLst>
          </p:cNvPr>
          <p:cNvPicPr>
            <a:picLocks noChangeAspect="1"/>
          </p:cNvPicPr>
          <p:nvPr/>
        </p:nvPicPr>
        <p:blipFill>
          <a:blip r:embed="rId6"/>
          <a:stretch>
            <a:fillRect/>
          </a:stretch>
        </p:blipFill>
        <p:spPr>
          <a:xfrm>
            <a:off x="244773" y="0"/>
            <a:ext cx="12192000" cy="6858000"/>
          </a:xfrm>
          <a:prstGeom prst="rect">
            <a:avLst/>
          </a:prstGeom>
        </p:spPr>
      </p:pic>
      <p:sp>
        <p:nvSpPr>
          <p:cNvPr id="12" name="Rectangle 11">
            <a:extLst>
              <a:ext uri="{FF2B5EF4-FFF2-40B4-BE49-F238E27FC236}">
                <a16:creationId xmlns:a16="http://schemas.microsoft.com/office/drawing/2014/main" id="{7F785073-C540-9E4D-AB13-CAC25A6AE97B}"/>
              </a:ext>
            </a:extLst>
          </p:cNvPr>
          <p:cNvSpPr/>
          <p:nvPr/>
        </p:nvSpPr>
        <p:spPr>
          <a:xfrm>
            <a:off x="589751" y="127698"/>
            <a:ext cx="6674617"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132108A-44C5-764C-85D2-9FAB62BD81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513" y="354791"/>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Title 8">
            <a:extLst>
              <a:ext uri="{FF2B5EF4-FFF2-40B4-BE49-F238E27FC236}">
                <a16:creationId xmlns:a16="http://schemas.microsoft.com/office/drawing/2014/main" id="{86001C7B-ECB4-0346-88C2-D9C661D5ED9C}"/>
              </a:ext>
            </a:extLst>
          </p:cNvPr>
          <p:cNvSpPr txBox="1">
            <a:spLocks/>
          </p:cNvSpPr>
          <p:nvPr/>
        </p:nvSpPr>
        <p:spPr>
          <a:xfrm>
            <a:off x="2024997" y="103443"/>
            <a:ext cx="521643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chemeClr val="bg1"/>
                </a:solidFill>
              </a:rPr>
              <a:t>Plan de Escape</a:t>
            </a:r>
            <a:endParaRPr lang="en-US" dirty="0">
              <a:solidFill>
                <a:schemeClr val="bg1"/>
              </a:solidFill>
            </a:endParaRPr>
          </a:p>
        </p:txBody>
      </p:sp>
    </p:spTree>
    <p:extLst>
      <p:ext uri="{BB962C8B-B14F-4D97-AF65-F5344CB8AC3E}">
        <p14:creationId xmlns:p14="http://schemas.microsoft.com/office/powerpoint/2010/main" val="3495014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078FE41-A148-5B40-B1EB-B5CC8E12EC85}"/>
              </a:ext>
            </a:extLst>
          </p:cNvPr>
          <p:cNvSpPr>
            <a:spLocks noGrp="1"/>
          </p:cNvSpPr>
          <p:nvPr>
            <p:ph idx="1"/>
          </p:nvPr>
        </p:nvSpPr>
        <p:spPr>
          <a:xfrm>
            <a:off x="172278" y="2141267"/>
            <a:ext cx="3962400" cy="4125032"/>
          </a:xfrm>
        </p:spPr>
        <p:txBody>
          <a:bodyPr>
            <a:normAutofit fontScale="92500" lnSpcReduction="20000"/>
          </a:bodyPr>
          <a:lstStyle/>
          <a:p>
            <a:r>
              <a:rPr lang="es-ES_tradnl" dirty="0"/>
              <a:t>Apoyo y Carga cambian con cada corte</a:t>
            </a:r>
          </a:p>
          <a:p>
            <a:r>
              <a:rPr lang="es-ES_tradnl" dirty="0"/>
              <a:t>La zona de corte puede cambiar</a:t>
            </a:r>
          </a:p>
          <a:p>
            <a:r>
              <a:rPr lang="es-ES_tradnl" dirty="0"/>
              <a:t>Se puede necesitar equipo diferente</a:t>
            </a:r>
          </a:p>
          <a:p>
            <a:r>
              <a:rPr lang="es-ES_tradnl" dirty="0"/>
              <a:t>Otro plan de corte y escape puede ser necesario</a:t>
            </a:r>
          </a:p>
        </p:txBody>
      </p:sp>
      <p:sp>
        <p:nvSpPr>
          <p:cNvPr id="8" name="Rectangle 7">
            <a:extLst>
              <a:ext uri="{FF2B5EF4-FFF2-40B4-BE49-F238E27FC236}">
                <a16:creationId xmlns:a16="http://schemas.microsoft.com/office/drawing/2014/main" id="{4739146B-5F73-3D44-B0E2-35D9B6868293}"/>
              </a:ext>
            </a:extLst>
          </p:cNvPr>
          <p:cNvSpPr/>
          <p:nvPr/>
        </p:nvSpPr>
        <p:spPr>
          <a:xfrm>
            <a:off x="256022" y="436507"/>
            <a:ext cx="1087853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1" name="Title 8">
            <a:extLst>
              <a:ext uri="{FF2B5EF4-FFF2-40B4-BE49-F238E27FC236}">
                <a16:creationId xmlns:a16="http://schemas.microsoft.com/office/drawing/2014/main" id="{9A2E0C37-544C-9A48-8AAC-9FB8DF9BF891}"/>
              </a:ext>
            </a:extLst>
          </p:cNvPr>
          <p:cNvSpPr>
            <a:spLocks noGrp="1"/>
          </p:cNvSpPr>
          <p:nvPr>
            <p:ph type="title"/>
          </p:nvPr>
        </p:nvSpPr>
        <p:spPr>
          <a:xfrm>
            <a:off x="1332189" y="568841"/>
            <a:ext cx="8726197" cy="1143000"/>
          </a:xfrm>
        </p:spPr>
        <p:txBody>
          <a:bodyPr>
            <a:normAutofit fontScale="90000"/>
          </a:bodyPr>
          <a:lstStyle/>
          <a:p>
            <a:r>
              <a:rPr lang="es-ES_tradnl" dirty="0">
                <a:solidFill>
                  <a:schemeClr val="bg1"/>
                </a:solidFill>
              </a:rPr>
              <a:t>5.  Implemente el Plan y Repita los Pasos</a:t>
            </a:r>
          </a:p>
        </p:txBody>
      </p:sp>
      <p:graphicFrame>
        <p:nvGraphicFramePr>
          <p:cNvPr id="6" name="Diagram 5">
            <a:extLst>
              <a:ext uri="{FF2B5EF4-FFF2-40B4-BE49-F238E27FC236}">
                <a16:creationId xmlns:a16="http://schemas.microsoft.com/office/drawing/2014/main" id="{F9210280-0C89-784D-B1A5-C1C47C6D331C}"/>
              </a:ext>
            </a:extLst>
          </p:cNvPr>
          <p:cNvGraphicFramePr/>
          <p:nvPr>
            <p:extLst>
              <p:ext uri="{D42A27DB-BD31-4B8C-83A1-F6EECF244321}">
                <p14:modId xmlns:p14="http://schemas.microsoft.com/office/powerpoint/2010/main" val="3658152632"/>
              </p:ext>
            </p:extLst>
          </p:nvPr>
        </p:nvGraphicFramePr>
        <p:xfrm>
          <a:off x="5046133" y="1896533"/>
          <a:ext cx="6773334" cy="4639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945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078FE41-A148-5B40-B1EB-B5CC8E12EC85}"/>
              </a:ext>
            </a:extLst>
          </p:cNvPr>
          <p:cNvSpPr>
            <a:spLocks noGrp="1"/>
          </p:cNvSpPr>
          <p:nvPr>
            <p:ph idx="1"/>
          </p:nvPr>
        </p:nvSpPr>
        <p:spPr>
          <a:xfrm>
            <a:off x="470452" y="1657307"/>
            <a:ext cx="3962400" cy="4125032"/>
          </a:xfrm>
        </p:spPr>
        <p:txBody>
          <a:bodyPr>
            <a:normAutofit fontScale="92500" lnSpcReduction="20000"/>
          </a:bodyPr>
          <a:lstStyle/>
          <a:p>
            <a:pPr marL="0" indent="0">
              <a:buNone/>
            </a:pPr>
            <a:endParaRPr lang="es-ES_tradnl" dirty="0"/>
          </a:p>
          <a:p>
            <a:r>
              <a:rPr lang="es-ES_tradnl" dirty="0"/>
              <a:t>Observe muy cuidadosamente</a:t>
            </a:r>
          </a:p>
          <a:p>
            <a:r>
              <a:rPr lang="es-ES_tradnl" dirty="0"/>
              <a:t>Mantenga la sierra debajo de sus hombros </a:t>
            </a:r>
          </a:p>
          <a:p>
            <a:r>
              <a:rPr lang="es-ES_tradnl" dirty="0"/>
              <a:t>Corte el follaje</a:t>
            </a:r>
          </a:p>
          <a:p>
            <a:r>
              <a:rPr lang="es-ES_tradnl" dirty="0"/>
              <a:t>Quite los peligros de tropiezo</a:t>
            </a:r>
          </a:p>
          <a:p>
            <a:endParaRPr lang="es-ES_tradnl" dirty="0"/>
          </a:p>
        </p:txBody>
      </p:sp>
      <p:sp>
        <p:nvSpPr>
          <p:cNvPr id="2" name="TextBox 1">
            <a:extLst>
              <a:ext uri="{FF2B5EF4-FFF2-40B4-BE49-F238E27FC236}">
                <a16:creationId xmlns:a16="http://schemas.microsoft.com/office/drawing/2014/main" id="{9D37048D-E468-9942-814E-27D4291A5A37}"/>
              </a:ext>
            </a:extLst>
          </p:cNvPr>
          <p:cNvSpPr txBox="1"/>
          <p:nvPr/>
        </p:nvSpPr>
        <p:spPr>
          <a:xfrm>
            <a:off x="3733800" y="1104900"/>
            <a:ext cx="1934825" cy="369332"/>
          </a:xfrm>
          <a:prstGeom prst="rect">
            <a:avLst/>
          </a:prstGeom>
          <a:noFill/>
        </p:spPr>
        <p:txBody>
          <a:bodyPr wrap="none" rtlCol="0">
            <a:spAutoFit/>
          </a:bodyPr>
          <a:lstStyle/>
          <a:p>
            <a:r>
              <a:rPr lang="es-ES_tradnl"/>
              <a:t>Tips to Get Started</a:t>
            </a:r>
          </a:p>
        </p:txBody>
      </p:sp>
      <p:pic>
        <p:nvPicPr>
          <p:cNvPr id="8" name="Picture 7" descr="A car parked on the side of a road&#10;&#10;Description automatically generated">
            <a:extLst>
              <a:ext uri="{FF2B5EF4-FFF2-40B4-BE49-F238E27FC236}">
                <a16:creationId xmlns:a16="http://schemas.microsoft.com/office/drawing/2014/main" id="{9F1989E9-B501-1340-9CA5-5AB688B42A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905" y="1894768"/>
            <a:ext cx="7333390" cy="4125032"/>
          </a:xfrm>
          <a:prstGeom prst="rect">
            <a:avLst/>
          </a:prstGeom>
        </p:spPr>
      </p:pic>
      <p:sp>
        <p:nvSpPr>
          <p:cNvPr id="5" name="Rectangle 4">
            <a:extLst>
              <a:ext uri="{FF2B5EF4-FFF2-40B4-BE49-F238E27FC236}">
                <a16:creationId xmlns:a16="http://schemas.microsoft.com/office/drawing/2014/main" id="{AAD43869-AAED-7B49-925F-700E3903F880}"/>
              </a:ext>
            </a:extLst>
          </p:cNvPr>
          <p:cNvSpPr/>
          <p:nvPr/>
        </p:nvSpPr>
        <p:spPr>
          <a:xfrm>
            <a:off x="352685" y="98819"/>
            <a:ext cx="1087853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4000"/>
              <a:t>Consejos para Empezar</a:t>
            </a:r>
          </a:p>
        </p:txBody>
      </p:sp>
    </p:spTree>
    <p:extLst>
      <p:ext uri="{BB962C8B-B14F-4D97-AF65-F5344CB8AC3E}">
        <p14:creationId xmlns:p14="http://schemas.microsoft.com/office/powerpoint/2010/main" val="30262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078FE41-A148-5B40-B1EB-B5CC8E12EC85}"/>
              </a:ext>
            </a:extLst>
          </p:cNvPr>
          <p:cNvSpPr>
            <a:spLocks noGrp="1"/>
          </p:cNvSpPr>
          <p:nvPr>
            <p:ph idx="1"/>
          </p:nvPr>
        </p:nvSpPr>
        <p:spPr>
          <a:xfrm>
            <a:off x="470452" y="1657307"/>
            <a:ext cx="3962400" cy="4125032"/>
          </a:xfrm>
        </p:spPr>
        <p:txBody>
          <a:bodyPr>
            <a:normAutofit fontScale="92500" lnSpcReduction="20000"/>
          </a:bodyPr>
          <a:lstStyle/>
          <a:p>
            <a:endParaRPr lang="es-ES_tradnl" dirty="0"/>
          </a:p>
          <a:p>
            <a:pPr marL="0" indent="0">
              <a:buNone/>
            </a:pPr>
            <a:r>
              <a:rPr lang="es-ES_tradnl" dirty="0"/>
              <a:t>Siguiente:</a:t>
            </a:r>
          </a:p>
          <a:p>
            <a:r>
              <a:rPr lang="es-ES_tradnl" dirty="0"/>
              <a:t>Trabaje de arriba hacia abajo si es posible</a:t>
            </a:r>
          </a:p>
          <a:p>
            <a:r>
              <a:rPr lang="es-ES_tradnl" dirty="0"/>
              <a:t>Quite el peso del árbol</a:t>
            </a:r>
          </a:p>
          <a:p>
            <a:r>
              <a:rPr lang="es-ES_tradnl" dirty="0"/>
              <a:t>Quite las ramas que no estén atoradas</a:t>
            </a:r>
          </a:p>
        </p:txBody>
      </p:sp>
      <p:sp>
        <p:nvSpPr>
          <p:cNvPr id="8" name="Rectangle 7">
            <a:extLst>
              <a:ext uri="{FF2B5EF4-FFF2-40B4-BE49-F238E27FC236}">
                <a16:creationId xmlns:a16="http://schemas.microsoft.com/office/drawing/2014/main" id="{35522717-984B-814C-A4D2-4C29725B5F7B}"/>
              </a:ext>
            </a:extLst>
          </p:cNvPr>
          <p:cNvSpPr/>
          <p:nvPr/>
        </p:nvSpPr>
        <p:spPr>
          <a:xfrm>
            <a:off x="352685" y="98819"/>
            <a:ext cx="1087853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4000" dirty="0"/>
              <a:t>Consejos para Empezar</a:t>
            </a:r>
          </a:p>
        </p:txBody>
      </p:sp>
      <p:graphicFrame>
        <p:nvGraphicFramePr>
          <p:cNvPr id="5" name="Diagram 4">
            <a:extLst>
              <a:ext uri="{FF2B5EF4-FFF2-40B4-BE49-F238E27FC236}">
                <a16:creationId xmlns:a16="http://schemas.microsoft.com/office/drawing/2014/main" id="{C41F2C5A-BF10-5E47-A5C7-2D5A11DD1897}"/>
              </a:ext>
            </a:extLst>
          </p:cNvPr>
          <p:cNvGraphicFramePr/>
          <p:nvPr>
            <p:extLst>
              <p:ext uri="{D42A27DB-BD31-4B8C-83A1-F6EECF244321}">
                <p14:modId xmlns:p14="http://schemas.microsoft.com/office/powerpoint/2010/main" val="2517849391"/>
              </p:ext>
            </p:extLst>
          </p:nvPr>
        </p:nvGraphicFramePr>
        <p:xfrm>
          <a:off x="5046133" y="1896533"/>
          <a:ext cx="6773334" cy="4639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646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BCD98A-34B4-2145-977A-6B15810F11EB}"/>
              </a:ext>
            </a:extLst>
          </p:cNvPr>
          <p:cNvGrpSpPr/>
          <p:nvPr/>
        </p:nvGrpSpPr>
        <p:grpSpPr>
          <a:xfrm>
            <a:off x="609600" y="99813"/>
            <a:ext cx="7361583" cy="1264046"/>
            <a:chOff x="618131" y="1587460"/>
            <a:chExt cx="2528093" cy="1264046"/>
          </a:xfrm>
        </p:grpSpPr>
        <p:sp>
          <p:nvSpPr>
            <p:cNvPr id="5" name="Rounded Rectangle 4">
              <a:extLst>
                <a:ext uri="{FF2B5EF4-FFF2-40B4-BE49-F238E27FC236}">
                  <a16:creationId xmlns:a16="http://schemas.microsoft.com/office/drawing/2014/main" id="{945A7234-5DD8-9D44-A55A-32C4B3472D6D}"/>
                </a:ext>
              </a:extLst>
            </p:cNvPr>
            <p:cNvSpPr/>
            <p:nvPr/>
          </p:nvSpPr>
          <p:spPr>
            <a:xfrm>
              <a:off x="618131" y="1587460"/>
              <a:ext cx="2528093" cy="1264046"/>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733C407C-6DC5-5445-906A-D88D2EA5A94D}"/>
                </a:ext>
              </a:extLst>
            </p:cNvPr>
            <p:cNvSpPr txBox="1"/>
            <p:nvPr/>
          </p:nvSpPr>
          <p:spPr>
            <a:xfrm>
              <a:off x="679837" y="1649166"/>
              <a:ext cx="2404681" cy="11406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_tradnl" sz="4000" kern="1200" dirty="0" err="1"/>
                <a:t>Tip</a:t>
              </a:r>
              <a:r>
                <a:rPr lang="es-ES_tradnl" sz="4000" kern="1200" dirty="0"/>
                <a:t> to </a:t>
              </a:r>
              <a:r>
                <a:rPr lang="es-ES_tradnl" sz="4000" kern="1200" dirty="0" err="1"/>
                <a:t>Get</a:t>
              </a:r>
              <a:r>
                <a:rPr lang="es-ES_tradnl" sz="4000" kern="1200" dirty="0"/>
                <a:t> </a:t>
              </a:r>
              <a:r>
                <a:rPr lang="es-ES_tradnl" sz="4000" kern="1200" dirty="0" err="1"/>
                <a:t>Started</a:t>
              </a:r>
              <a:endParaRPr lang="es-ES_tradnl" sz="4000" kern="1200" dirty="0"/>
            </a:p>
          </p:txBody>
        </p:sp>
      </p:grpSp>
      <p:sp>
        <p:nvSpPr>
          <p:cNvPr id="10" name="Content Placeholder 9">
            <a:extLst>
              <a:ext uri="{FF2B5EF4-FFF2-40B4-BE49-F238E27FC236}">
                <a16:creationId xmlns:a16="http://schemas.microsoft.com/office/drawing/2014/main" id="{B078FE41-A148-5B40-B1EB-B5CC8E12EC85}"/>
              </a:ext>
            </a:extLst>
          </p:cNvPr>
          <p:cNvSpPr>
            <a:spLocks noGrp="1"/>
          </p:cNvSpPr>
          <p:nvPr>
            <p:ph idx="1"/>
          </p:nvPr>
        </p:nvSpPr>
        <p:spPr>
          <a:xfrm>
            <a:off x="470452" y="1657307"/>
            <a:ext cx="3962400" cy="4125032"/>
          </a:xfrm>
        </p:spPr>
        <p:txBody>
          <a:bodyPr>
            <a:normAutofit/>
          </a:bodyPr>
          <a:lstStyle/>
          <a:p>
            <a:endParaRPr lang="es-ES_tradnl" dirty="0"/>
          </a:p>
          <a:p>
            <a:pPr marL="0" indent="0">
              <a:buNone/>
            </a:pPr>
            <a:r>
              <a:rPr lang="es-ES_tradnl" dirty="0"/>
              <a:t>Sistemáticamente desglose el proyecto :</a:t>
            </a:r>
          </a:p>
          <a:p>
            <a:r>
              <a:rPr lang="es-ES_tradnl" dirty="0"/>
              <a:t>Quite el punto de presión</a:t>
            </a:r>
          </a:p>
          <a:p>
            <a:r>
              <a:rPr lang="es-ES_tradnl" dirty="0"/>
              <a:t>Haga lo mas fácil primero</a:t>
            </a:r>
          </a:p>
          <a:p>
            <a:endParaRPr lang="es-ES_tradnl" dirty="0"/>
          </a:p>
        </p:txBody>
      </p:sp>
      <p:sp>
        <p:nvSpPr>
          <p:cNvPr id="8" name="Rectangle 7">
            <a:extLst>
              <a:ext uri="{FF2B5EF4-FFF2-40B4-BE49-F238E27FC236}">
                <a16:creationId xmlns:a16="http://schemas.microsoft.com/office/drawing/2014/main" id="{F10D7A4C-8EC5-3240-96C9-12D2C1711F48}"/>
              </a:ext>
            </a:extLst>
          </p:cNvPr>
          <p:cNvSpPr/>
          <p:nvPr/>
        </p:nvSpPr>
        <p:spPr>
          <a:xfrm>
            <a:off x="352685" y="98819"/>
            <a:ext cx="1087853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4000" dirty="0"/>
              <a:t>Consejos para Empezar</a:t>
            </a:r>
          </a:p>
        </p:txBody>
      </p:sp>
      <p:graphicFrame>
        <p:nvGraphicFramePr>
          <p:cNvPr id="9" name="Diagram 8">
            <a:extLst>
              <a:ext uri="{FF2B5EF4-FFF2-40B4-BE49-F238E27FC236}">
                <a16:creationId xmlns:a16="http://schemas.microsoft.com/office/drawing/2014/main" id="{C69F5093-22AD-AB43-A6A0-04B94C6F4500}"/>
              </a:ext>
            </a:extLst>
          </p:cNvPr>
          <p:cNvGraphicFramePr/>
          <p:nvPr>
            <p:extLst>
              <p:ext uri="{D42A27DB-BD31-4B8C-83A1-F6EECF244321}">
                <p14:modId xmlns:p14="http://schemas.microsoft.com/office/powerpoint/2010/main" val="2201980892"/>
              </p:ext>
            </p:extLst>
          </p:nvPr>
        </p:nvGraphicFramePr>
        <p:xfrm>
          <a:off x="5046133" y="1896533"/>
          <a:ext cx="6773334" cy="4639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3278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677FAB-4CDB-5646-AB34-5A0DA241B412}"/>
              </a:ext>
            </a:extLst>
          </p:cNvPr>
          <p:cNvSpPr>
            <a:spLocks noGrp="1"/>
          </p:cNvSpPr>
          <p:nvPr>
            <p:ph type="title"/>
          </p:nvPr>
        </p:nvSpPr>
        <p:spPr>
          <a:xfrm>
            <a:off x="863029" y="1012004"/>
            <a:ext cx="3416158" cy="4795408"/>
          </a:xfrm>
        </p:spPr>
        <p:txBody>
          <a:bodyPr>
            <a:normAutofit/>
          </a:bodyPr>
          <a:lstStyle/>
          <a:p>
            <a:r>
              <a:rPr lang="es-ES_tradnl" dirty="0">
                <a:solidFill>
                  <a:srgbClr val="FFFFFF"/>
                </a:solidFill>
              </a:rPr>
              <a:t>Conozca sus nudos y el aprenda a trabajar con las riatas</a:t>
            </a:r>
          </a:p>
        </p:txBody>
      </p:sp>
      <p:graphicFrame>
        <p:nvGraphicFramePr>
          <p:cNvPr id="5" name="Content Placeholder 2">
            <a:extLst>
              <a:ext uri="{FF2B5EF4-FFF2-40B4-BE49-F238E27FC236}">
                <a16:creationId xmlns:a16="http://schemas.microsoft.com/office/drawing/2014/main" id="{AD67DC52-B907-49FE-B9DE-EEDEFF942ADF}"/>
              </a:ext>
            </a:extLst>
          </p:cNvPr>
          <p:cNvGraphicFramePr>
            <a:graphicFrameLocks noGrp="1"/>
          </p:cNvGraphicFramePr>
          <p:nvPr>
            <p:ph idx="1"/>
            <p:extLst>
              <p:ext uri="{D42A27DB-BD31-4B8C-83A1-F6EECF244321}">
                <p14:modId xmlns:p14="http://schemas.microsoft.com/office/powerpoint/2010/main" val="309094921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881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A7817CE-EAF1-DB46-AF5B-416090EA407E}"/>
              </a:ext>
            </a:extLst>
          </p:cNvPr>
          <p:cNvGraphicFramePr/>
          <p:nvPr>
            <p:extLst>
              <p:ext uri="{D42A27DB-BD31-4B8C-83A1-F6EECF244321}">
                <p14:modId xmlns:p14="http://schemas.microsoft.com/office/powerpoint/2010/main" val="1725760672"/>
              </p:ext>
            </p:extLst>
          </p:nvPr>
        </p:nvGraphicFramePr>
        <p:xfrm>
          <a:off x="3351776"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15944045-6BB1-C34C-ADA8-2A89C3986F6E}"/>
              </a:ext>
            </a:extLst>
          </p:cNvPr>
          <p:cNvSpPr>
            <a:spLocks noGrp="1"/>
          </p:cNvSpPr>
          <p:nvPr>
            <p:ph type="title"/>
          </p:nvPr>
        </p:nvSpPr>
        <p:spPr>
          <a:xfrm>
            <a:off x="0" y="1398494"/>
            <a:ext cx="3246633" cy="4276165"/>
          </a:xfrm>
        </p:spPr>
        <p:txBody>
          <a:bodyPr>
            <a:normAutofit fontScale="90000"/>
          </a:bodyPr>
          <a:lstStyle/>
          <a:p>
            <a:r>
              <a:rPr lang="es-ES_tradnl" dirty="0"/>
              <a:t>Plan de corte de cinco pasos para remover arboles dañados por tormentas</a:t>
            </a:r>
            <a:br>
              <a:rPr lang="es-ES_tradnl" dirty="0"/>
            </a:br>
            <a:endParaRPr lang="es-ES_tradnl" dirty="0"/>
          </a:p>
        </p:txBody>
      </p:sp>
      <p:sp>
        <p:nvSpPr>
          <p:cNvPr id="11" name="Circular Arrow 10">
            <a:extLst>
              <a:ext uri="{FF2B5EF4-FFF2-40B4-BE49-F238E27FC236}">
                <a16:creationId xmlns:a16="http://schemas.microsoft.com/office/drawing/2014/main" id="{C291A5D0-16E7-2C46-A8F8-C8FA39CC6C43}"/>
              </a:ext>
            </a:extLst>
          </p:cNvPr>
          <p:cNvSpPr/>
          <p:nvPr/>
        </p:nvSpPr>
        <p:spPr>
          <a:xfrm>
            <a:off x="3067823" y="-80342"/>
            <a:ext cx="8439673" cy="6875035"/>
          </a:xfrm>
          <a:prstGeom prst="circularArrow">
            <a:avLst>
              <a:gd name="adj1" fmla="val 5085"/>
              <a:gd name="adj2" fmla="val 327528"/>
              <a:gd name="adj3" fmla="val 20192361"/>
              <a:gd name="adj4" fmla="val 16200324"/>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_tradnl" dirty="0"/>
          </a:p>
        </p:txBody>
      </p:sp>
      <p:sp>
        <p:nvSpPr>
          <p:cNvPr id="12" name="Circular Arrow 11">
            <a:extLst>
              <a:ext uri="{FF2B5EF4-FFF2-40B4-BE49-F238E27FC236}">
                <a16:creationId xmlns:a16="http://schemas.microsoft.com/office/drawing/2014/main" id="{571C6881-725B-2441-9F55-07DC904D9673}"/>
              </a:ext>
            </a:extLst>
          </p:cNvPr>
          <p:cNvSpPr/>
          <p:nvPr/>
        </p:nvSpPr>
        <p:spPr>
          <a:xfrm>
            <a:off x="3238207" y="63931"/>
            <a:ext cx="8439673" cy="6875035"/>
          </a:xfrm>
          <a:prstGeom prst="circularArrow">
            <a:avLst>
              <a:gd name="adj1" fmla="val 5085"/>
              <a:gd name="adj2" fmla="val 327528"/>
              <a:gd name="adj3" fmla="val 2912753"/>
              <a:gd name="adj4" fmla="val 20519953"/>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_tradnl" dirty="0"/>
          </a:p>
        </p:txBody>
      </p:sp>
      <p:sp>
        <p:nvSpPr>
          <p:cNvPr id="13" name="Circular Arrow 12">
            <a:extLst>
              <a:ext uri="{FF2B5EF4-FFF2-40B4-BE49-F238E27FC236}">
                <a16:creationId xmlns:a16="http://schemas.microsoft.com/office/drawing/2014/main" id="{13E14D81-354E-9244-A46F-ADF201BF1637}"/>
              </a:ext>
            </a:extLst>
          </p:cNvPr>
          <p:cNvSpPr/>
          <p:nvPr/>
        </p:nvSpPr>
        <p:spPr>
          <a:xfrm>
            <a:off x="3067823" y="164743"/>
            <a:ext cx="8439673" cy="6875035"/>
          </a:xfrm>
          <a:prstGeom prst="circularArrow">
            <a:avLst>
              <a:gd name="adj1" fmla="val 5085"/>
              <a:gd name="adj2" fmla="val 327528"/>
              <a:gd name="adj3" fmla="val 7232777"/>
              <a:gd name="adj4" fmla="val 3239695"/>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Circular Arrow 13">
            <a:extLst>
              <a:ext uri="{FF2B5EF4-FFF2-40B4-BE49-F238E27FC236}">
                <a16:creationId xmlns:a16="http://schemas.microsoft.com/office/drawing/2014/main" id="{C27692D9-532F-9749-9A4F-C67C5C22CC7A}"/>
              </a:ext>
            </a:extLst>
          </p:cNvPr>
          <p:cNvSpPr/>
          <p:nvPr/>
        </p:nvSpPr>
        <p:spPr>
          <a:xfrm>
            <a:off x="2897436" y="63931"/>
            <a:ext cx="8439673" cy="6875035"/>
          </a:xfrm>
          <a:prstGeom prst="circularArrow">
            <a:avLst>
              <a:gd name="adj1" fmla="val 5085"/>
              <a:gd name="adj2" fmla="val 327528"/>
              <a:gd name="adj3" fmla="val 11552519"/>
              <a:gd name="adj4" fmla="val 7559718"/>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Circular Arrow 14">
            <a:extLst>
              <a:ext uri="{FF2B5EF4-FFF2-40B4-BE49-F238E27FC236}">
                <a16:creationId xmlns:a16="http://schemas.microsoft.com/office/drawing/2014/main" id="{C3BD1BB6-A432-B14A-BAC4-0A2BE89F1ACD}"/>
              </a:ext>
            </a:extLst>
          </p:cNvPr>
          <p:cNvSpPr/>
          <p:nvPr/>
        </p:nvSpPr>
        <p:spPr>
          <a:xfrm>
            <a:off x="2962680" y="-99152"/>
            <a:ext cx="8439673" cy="6875035"/>
          </a:xfrm>
          <a:prstGeom prst="circularArrow">
            <a:avLst>
              <a:gd name="adj1" fmla="val 5085"/>
              <a:gd name="adj2" fmla="val 327528"/>
              <a:gd name="adj3" fmla="val 15872148"/>
              <a:gd name="adj4" fmla="val 11880111"/>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_tradnl" dirty="0"/>
          </a:p>
        </p:txBody>
      </p:sp>
    </p:spTree>
    <p:extLst>
      <p:ext uri="{BB962C8B-B14F-4D97-AF65-F5344CB8AC3E}">
        <p14:creationId xmlns:p14="http://schemas.microsoft.com/office/powerpoint/2010/main" val="336276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par>
                          <p:cTn id="20" fill="hold">
                            <p:stCondLst>
                              <p:cond delay="2000"/>
                            </p:stCondLst>
                            <p:childTnLst>
                              <p:par>
                                <p:cTn id="21" presetID="21" presetClass="entr" presetSubtype="1" fill="hold" grpId="1"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par>
                                <p:cTn id="24" presetID="21" presetClass="entr" presetSubtype="1"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2000"/>
                                        <p:tgtEl>
                                          <p:spTgt spid="12"/>
                                        </p:tgtEl>
                                      </p:cBhvr>
                                    </p:animEffect>
                                  </p:childTnLst>
                                </p:cTn>
                              </p:par>
                              <p:par>
                                <p:cTn id="27" presetID="21" presetClass="entr" presetSubtype="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2000"/>
                                        <p:tgtEl>
                                          <p:spTgt spid="13"/>
                                        </p:tgtEl>
                                      </p:cBhvr>
                                    </p:animEffect>
                                  </p:childTnLst>
                                </p:cTn>
                              </p:par>
                              <p:par>
                                <p:cTn id="30" presetID="21"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21" presetClass="entr" presetSubtype="1"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cTn>
                              </p:par>
                            </p:childTnLst>
                          </p:cTn>
                        </p:par>
                        <p:par>
                          <p:cTn id="36" fill="hold">
                            <p:stCondLst>
                              <p:cond delay="4000"/>
                            </p:stCondLst>
                            <p:childTnLst>
                              <p:par>
                                <p:cTn id="37" presetID="21" presetClass="entr" presetSubtype="1" fill="hold" grpId="2"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2000"/>
                                        <p:tgtEl>
                                          <p:spTgt spid="11"/>
                                        </p:tgtEl>
                                      </p:cBhvr>
                                    </p:animEffect>
                                  </p:childTnLst>
                                </p:cTn>
                              </p:par>
                              <p:par>
                                <p:cTn id="40" presetID="21" presetClass="entr" presetSubtype="1" fill="hold" grpId="2"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par>
                                <p:cTn id="43" presetID="21" presetClass="entr" presetSubtype="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heel(1)">
                                      <p:cBhvr>
                                        <p:cTn id="45" dur="2000"/>
                                        <p:tgtEl>
                                          <p:spTgt spid="13"/>
                                        </p:tgtEl>
                                      </p:cBhvr>
                                    </p:animEffect>
                                  </p:childTnLst>
                                </p:cTn>
                              </p:par>
                              <p:par>
                                <p:cTn id="46" presetID="21" presetClass="entr" presetSubtype="1"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heel(1)">
                                      <p:cBhvr>
                                        <p:cTn id="48" dur="2000"/>
                                        <p:tgtEl>
                                          <p:spTgt spid="14"/>
                                        </p:tgtEl>
                                      </p:cBhvr>
                                    </p:animEffect>
                                  </p:childTnLst>
                                </p:cTn>
                              </p:par>
                              <p:par>
                                <p:cTn id="49" presetID="21" presetClass="entr" presetSubtype="1" fill="hold" grpId="2"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heel(1)">
                                      <p:cBhvr>
                                        <p:cTn id="5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15" grpId="0" animBg="1"/>
      <p:bldP spid="15" grpId="1" animBg="1"/>
      <p:bldP spid="15"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Content Placeholder 80">
            <a:extLst>
              <a:ext uri="{FF2B5EF4-FFF2-40B4-BE49-F238E27FC236}">
                <a16:creationId xmlns:a16="http://schemas.microsoft.com/office/drawing/2014/main" id="{4257ED97-12CD-DD45-A8D8-110D2EA2F8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666999" y="-2667000"/>
            <a:ext cx="6858000" cy="12192000"/>
          </a:xfrm>
          <a:prstGeom prst="rect">
            <a:avLst/>
          </a:prstGeom>
        </p:spPr>
      </p:pic>
      <p:sp>
        <p:nvSpPr>
          <p:cNvPr id="9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14BC1FE-4551-8E4A-AB6B-98E29BA44D15}"/>
              </a:ext>
            </a:extLst>
          </p:cNvPr>
          <p:cNvSpPr>
            <a:spLocks noGrp="1"/>
          </p:cNvSpPr>
          <p:nvPr>
            <p:ph type="title"/>
          </p:nvPr>
        </p:nvSpPr>
        <p:spPr>
          <a:xfrm>
            <a:off x="709448" y="1913950"/>
            <a:ext cx="4204137" cy="1342754"/>
          </a:xfrm>
        </p:spPr>
        <p:txBody>
          <a:bodyPr>
            <a:normAutofit fontScale="90000"/>
          </a:bodyPr>
          <a:lstStyle/>
          <a:p>
            <a:r>
              <a:rPr lang="es-ES_tradnl" sz="3600" dirty="0"/>
              <a:t>Cuantas personas deben de estar cortando el árbol?</a:t>
            </a:r>
          </a:p>
        </p:txBody>
      </p:sp>
      <p:cxnSp>
        <p:nvCxnSpPr>
          <p:cNvPr id="93" name="Straight Connector 9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6" name="Content Placeholder 85">
            <a:extLst>
              <a:ext uri="{FF2B5EF4-FFF2-40B4-BE49-F238E27FC236}">
                <a16:creationId xmlns:a16="http://schemas.microsoft.com/office/drawing/2014/main" id="{A0DF111A-DC79-4B38-BA46-C43CAC9705C2}"/>
              </a:ext>
            </a:extLst>
          </p:cNvPr>
          <p:cNvSpPr>
            <a:spLocks noGrp="1"/>
          </p:cNvSpPr>
          <p:nvPr>
            <p:ph idx="1"/>
          </p:nvPr>
        </p:nvSpPr>
        <p:spPr>
          <a:xfrm>
            <a:off x="515005" y="3707214"/>
            <a:ext cx="4593021" cy="2619839"/>
          </a:xfrm>
        </p:spPr>
        <p:txBody>
          <a:bodyPr anchor="ctr">
            <a:normAutofit fontScale="85000" lnSpcReduction="10000"/>
          </a:bodyPr>
          <a:lstStyle/>
          <a:p>
            <a:r>
              <a:rPr lang="es-ES_tradnl" dirty="0"/>
              <a:t>Uno!</a:t>
            </a:r>
          </a:p>
          <a:p>
            <a:r>
              <a:rPr lang="es-ES_tradnl" dirty="0"/>
              <a:t>El árbol se mueve cuando la carga y el apoyo cambian </a:t>
            </a:r>
          </a:p>
          <a:p>
            <a:r>
              <a:rPr lang="es-ES_tradnl" dirty="0"/>
              <a:t>La gente extra puede actuar como vigilantes</a:t>
            </a:r>
          </a:p>
          <a:p>
            <a:r>
              <a:rPr lang="es-ES_tradnl" dirty="0"/>
              <a:t>Mas ojos, mejor</a:t>
            </a:r>
          </a:p>
          <a:p>
            <a:endParaRPr lang="es-ES_tradnl" sz="1800" dirty="0"/>
          </a:p>
        </p:txBody>
      </p:sp>
    </p:spTree>
    <p:extLst>
      <p:ext uri="{BB962C8B-B14F-4D97-AF65-F5344CB8AC3E}">
        <p14:creationId xmlns:p14="http://schemas.microsoft.com/office/powerpoint/2010/main" val="1624393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7AEE3-96E5-D247-9A87-B47B96F08284}"/>
              </a:ext>
            </a:extLst>
          </p:cNvPr>
          <p:cNvSpPr>
            <a:spLocks noGrp="1"/>
          </p:cNvSpPr>
          <p:nvPr>
            <p:ph type="title"/>
          </p:nvPr>
        </p:nvSpPr>
        <p:spPr>
          <a:xfrm>
            <a:off x="838200" y="963877"/>
            <a:ext cx="3494362" cy="4930246"/>
          </a:xfrm>
        </p:spPr>
        <p:txBody>
          <a:bodyPr>
            <a:normAutofit/>
          </a:bodyPr>
          <a:lstStyle/>
          <a:p>
            <a:pPr algn="r"/>
            <a:r>
              <a:rPr lang="es-ES_tradnl" dirty="0" err="1">
                <a:solidFill>
                  <a:schemeClr val="accent1"/>
                </a:solidFill>
              </a:rPr>
              <a:t>Comunicacion</a:t>
            </a:r>
            <a:r>
              <a:rPr lang="es-ES_tradnl" dirty="0">
                <a:solidFill>
                  <a:schemeClr val="accent1"/>
                </a:solidFill>
              </a:rPr>
              <a:t> de Orden y Respuesta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7D516B-40C4-5D42-85CD-653A8323BE6C}"/>
              </a:ext>
            </a:extLst>
          </p:cNvPr>
          <p:cNvSpPr>
            <a:spLocks noGrp="1"/>
          </p:cNvSpPr>
          <p:nvPr>
            <p:ph idx="1"/>
          </p:nvPr>
        </p:nvSpPr>
        <p:spPr>
          <a:xfrm>
            <a:off x="4976031" y="963877"/>
            <a:ext cx="6377769" cy="4930246"/>
          </a:xfrm>
        </p:spPr>
        <p:txBody>
          <a:bodyPr anchor="ctr">
            <a:normAutofit/>
          </a:bodyPr>
          <a:lstStyle/>
          <a:p>
            <a:pPr marL="0" indent="0">
              <a:buNone/>
            </a:pPr>
            <a:r>
              <a:rPr lang="es-ES_tradnl" dirty="0"/>
              <a:t>“Un método de comunicación verbal, audible, o visual deberá ser establecido durante el trabajo antes de empezar las operaciones de remoción o cableado” –ANSI Z133-2017</a:t>
            </a:r>
          </a:p>
        </p:txBody>
      </p:sp>
    </p:spTree>
    <p:extLst>
      <p:ext uri="{BB962C8B-B14F-4D97-AF65-F5344CB8AC3E}">
        <p14:creationId xmlns:p14="http://schemas.microsoft.com/office/powerpoint/2010/main" val="366694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ree on a dirt road&#10;&#10;Description automatically generated">
            <a:extLst>
              <a:ext uri="{FF2B5EF4-FFF2-40B4-BE49-F238E27FC236}">
                <a16:creationId xmlns:a16="http://schemas.microsoft.com/office/drawing/2014/main" id="{3033CF5B-2364-7949-949E-4DD26FFD84C0}"/>
              </a:ext>
            </a:extLst>
          </p:cNvPr>
          <p:cNvPicPr>
            <a:picLocks noGrp="1" noChangeAspect="1"/>
          </p:cNvPicPr>
          <p:nvPr>
            <p:ph idx="1"/>
          </p:nvPr>
        </p:nvPicPr>
        <p:blipFill>
          <a:blip r:embed="rId3"/>
          <a:stretch>
            <a:fillRect/>
          </a:stretch>
        </p:blipFill>
        <p:spPr>
          <a:xfrm>
            <a:off x="505208" y="284180"/>
            <a:ext cx="11181583" cy="6289640"/>
          </a:xfrm>
        </p:spPr>
      </p:pic>
    </p:spTree>
    <p:extLst>
      <p:ext uri="{BB962C8B-B14F-4D97-AF65-F5344CB8AC3E}">
        <p14:creationId xmlns:p14="http://schemas.microsoft.com/office/powerpoint/2010/main" val="2641698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049EE3-7075-7043-BB79-7303049F4187}"/>
              </a:ext>
            </a:extLst>
          </p:cNvPr>
          <p:cNvSpPr>
            <a:spLocks noGrp="1"/>
          </p:cNvSpPr>
          <p:nvPr>
            <p:ph type="title"/>
          </p:nvPr>
        </p:nvSpPr>
        <p:spPr>
          <a:xfrm>
            <a:off x="419018" y="963877"/>
            <a:ext cx="3816089" cy="4930246"/>
          </a:xfrm>
        </p:spPr>
        <p:txBody>
          <a:bodyPr>
            <a:normAutofit/>
          </a:bodyPr>
          <a:lstStyle/>
          <a:p>
            <a:pPr algn="r"/>
            <a:r>
              <a:rPr lang="es-ES_tradnl" dirty="0">
                <a:solidFill>
                  <a:schemeClr val="accent1"/>
                </a:solidFill>
              </a:rPr>
              <a:t>No continúe si existe duda/ incertidumbre!</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DD6D51A-5E4D-AC45-8CF1-22BE87663BE9}"/>
              </a:ext>
            </a:extLst>
          </p:cNvPr>
          <p:cNvSpPr>
            <a:spLocks noGrp="1"/>
          </p:cNvSpPr>
          <p:nvPr>
            <p:ph idx="1"/>
          </p:nvPr>
        </p:nvSpPr>
        <p:spPr>
          <a:xfrm>
            <a:off x="4654296" y="1192477"/>
            <a:ext cx="6724901" cy="4930246"/>
          </a:xfrm>
        </p:spPr>
        <p:txBody>
          <a:bodyPr anchor="ctr">
            <a:normAutofit/>
          </a:bodyPr>
          <a:lstStyle/>
          <a:p>
            <a:pPr lvl="2"/>
            <a:r>
              <a:rPr lang="es-ES_tradnl" sz="2800" dirty="0"/>
              <a:t>No asuma nada!</a:t>
            </a:r>
          </a:p>
          <a:p>
            <a:pPr lvl="2"/>
            <a:r>
              <a:rPr lang="es-ES_tradnl" sz="2800" dirty="0"/>
              <a:t>No racionalice una anomalía</a:t>
            </a:r>
          </a:p>
          <a:p>
            <a:pPr lvl="2"/>
            <a:r>
              <a:rPr lang="es-ES_tradnl" sz="2800" dirty="0"/>
              <a:t>No se avergüence de pedir</a:t>
            </a:r>
          </a:p>
          <a:p>
            <a:pPr lvl="2"/>
            <a:r>
              <a:rPr lang="es-ES_tradnl" sz="2800" dirty="0"/>
              <a:t>No crea que nada malo no va a pasar</a:t>
            </a:r>
          </a:p>
          <a:p>
            <a:pPr lvl="2"/>
            <a:r>
              <a:rPr lang="es-ES_tradnl" sz="2800" dirty="0"/>
              <a:t>No piense que es una tarea “simple” o “rutinaria”</a:t>
            </a:r>
          </a:p>
        </p:txBody>
      </p:sp>
    </p:spTree>
    <p:extLst>
      <p:ext uri="{BB962C8B-B14F-4D97-AF65-F5344CB8AC3E}">
        <p14:creationId xmlns:p14="http://schemas.microsoft.com/office/powerpoint/2010/main" val="1155757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A55C03-2809-6141-BCB6-46C55E2283EC}"/>
              </a:ext>
            </a:extLst>
          </p:cNvPr>
          <p:cNvSpPr>
            <a:spLocks noGrp="1"/>
          </p:cNvSpPr>
          <p:nvPr>
            <p:ph type="title"/>
          </p:nvPr>
        </p:nvSpPr>
        <p:spPr>
          <a:xfrm>
            <a:off x="863029" y="1012004"/>
            <a:ext cx="3416158" cy="4795408"/>
          </a:xfrm>
        </p:spPr>
        <p:txBody>
          <a:bodyPr>
            <a:normAutofit/>
          </a:bodyPr>
          <a:lstStyle/>
          <a:p>
            <a:r>
              <a:rPr lang="es-ES_tradnl" dirty="0">
                <a:solidFill>
                  <a:srgbClr val="FFFFFF"/>
                </a:solidFill>
              </a:rPr>
              <a:t>Comentarios Finales :</a:t>
            </a:r>
          </a:p>
        </p:txBody>
      </p:sp>
      <p:graphicFrame>
        <p:nvGraphicFramePr>
          <p:cNvPr id="12" name="Content Placeholder 2">
            <a:extLst>
              <a:ext uri="{FF2B5EF4-FFF2-40B4-BE49-F238E27FC236}">
                <a16:creationId xmlns:a16="http://schemas.microsoft.com/office/drawing/2014/main" id="{A75471D1-634D-4EBA-A8A0-95CD64674E96}"/>
              </a:ext>
            </a:extLst>
          </p:cNvPr>
          <p:cNvGraphicFramePr>
            <a:graphicFrameLocks noGrp="1"/>
          </p:cNvGraphicFramePr>
          <p:nvPr>
            <p:ph idx="1"/>
            <p:extLst>
              <p:ext uri="{D42A27DB-BD31-4B8C-83A1-F6EECF244321}">
                <p14:modId xmlns:p14="http://schemas.microsoft.com/office/powerpoint/2010/main" val="223079112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6990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3A7BA-D29F-F34E-9CCB-793C7F317B4F}"/>
              </a:ext>
            </a:extLst>
          </p:cNvPr>
          <p:cNvSpPr txBox="1"/>
          <p:nvPr/>
        </p:nvSpPr>
        <p:spPr>
          <a:xfrm>
            <a:off x="4603699" y="4229101"/>
            <a:ext cx="3252301" cy="830997"/>
          </a:xfrm>
          <a:prstGeom prst="rect">
            <a:avLst/>
          </a:prstGeom>
          <a:noFill/>
        </p:spPr>
        <p:txBody>
          <a:bodyPr wrap="none" rtlCol="0">
            <a:spAutoFit/>
          </a:bodyPr>
          <a:lstStyle/>
          <a:p>
            <a:r>
              <a:rPr lang="en-US" sz="4800" dirty="0"/>
              <a:t>¿</a:t>
            </a:r>
            <a:r>
              <a:rPr lang="es-ES" sz="4800" kern="1200" dirty="0">
                <a:solidFill>
                  <a:schemeClr val="tx1"/>
                </a:solidFill>
                <a:effectLst/>
                <a:latin typeface="+mn-lt"/>
                <a:ea typeface="+mn-ea"/>
                <a:cs typeface="+mn-cs"/>
              </a:rPr>
              <a:t>Preguntas</a:t>
            </a:r>
            <a:r>
              <a:rPr lang="en-US" sz="4800" dirty="0"/>
              <a:t>?</a:t>
            </a:r>
          </a:p>
        </p:txBody>
      </p:sp>
      <p:pic>
        <p:nvPicPr>
          <p:cNvPr id="8" name="Picture 7" descr="A close up of a logo&#10;&#10;Description automatically generated">
            <a:extLst>
              <a:ext uri="{FF2B5EF4-FFF2-40B4-BE49-F238E27FC236}">
                <a16:creationId xmlns:a16="http://schemas.microsoft.com/office/drawing/2014/main" id="{33D00CA5-076A-6749-95F2-4A763F9B9C54}"/>
              </a:ext>
            </a:extLst>
          </p:cNvPr>
          <p:cNvPicPr>
            <a:picLocks noChangeAspect="1"/>
          </p:cNvPicPr>
          <p:nvPr/>
        </p:nvPicPr>
        <p:blipFill>
          <a:blip r:embed="rId3"/>
          <a:stretch>
            <a:fillRect/>
          </a:stretch>
        </p:blipFill>
        <p:spPr>
          <a:xfrm>
            <a:off x="6496531" y="1268676"/>
            <a:ext cx="4724400" cy="1143000"/>
          </a:xfrm>
          <a:prstGeom prst="rect">
            <a:avLst/>
          </a:prstGeom>
        </p:spPr>
      </p:pic>
      <p:pic>
        <p:nvPicPr>
          <p:cNvPr id="4" name="Picture 3">
            <a:extLst>
              <a:ext uri="{FF2B5EF4-FFF2-40B4-BE49-F238E27FC236}">
                <a16:creationId xmlns:a16="http://schemas.microsoft.com/office/drawing/2014/main" id="{976FFC42-AB1D-FCE3-020C-E8A8103A4F06}"/>
              </a:ext>
            </a:extLst>
          </p:cNvPr>
          <p:cNvPicPr>
            <a:picLocks noChangeAspect="1"/>
          </p:cNvPicPr>
          <p:nvPr/>
        </p:nvPicPr>
        <p:blipFill>
          <a:blip r:embed="rId4"/>
          <a:srcRect/>
          <a:stretch/>
        </p:blipFill>
        <p:spPr>
          <a:xfrm>
            <a:off x="971069" y="897008"/>
            <a:ext cx="4047843" cy="1886335"/>
          </a:xfrm>
          <a:prstGeom prst="rect">
            <a:avLst/>
          </a:prstGeom>
        </p:spPr>
      </p:pic>
    </p:spTree>
    <p:extLst>
      <p:ext uri="{BB962C8B-B14F-4D97-AF65-F5344CB8AC3E}">
        <p14:creationId xmlns:p14="http://schemas.microsoft.com/office/powerpoint/2010/main" val="1679858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779A8-6A5C-A34E-999C-45EE553CE3F1}"/>
              </a:ext>
            </a:extLst>
          </p:cNvPr>
          <p:cNvPicPr>
            <a:picLocks noChangeAspect="1"/>
          </p:cNvPicPr>
          <p:nvPr/>
        </p:nvPicPr>
        <p:blipFill>
          <a:blip r:embed="rId3"/>
          <a:srcRect/>
          <a:stretch/>
        </p:blipFill>
        <p:spPr>
          <a:xfrm>
            <a:off x="3651140" y="2775918"/>
            <a:ext cx="4889719" cy="1130507"/>
          </a:xfrm>
          <a:prstGeom prst="rect">
            <a:avLst/>
          </a:prstGeom>
        </p:spPr>
      </p:pic>
      <p:sp>
        <p:nvSpPr>
          <p:cNvPr id="2" name="TextBox 1">
            <a:extLst>
              <a:ext uri="{FF2B5EF4-FFF2-40B4-BE49-F238E27FC236}">
                <a16:creationId xmlns:a16="http://schemas.microsoft.com/office/drawing/2014/main" id="{04DFA023-0861-8B8A-EB65-DDC778CEFDE0}"/>
              </a:ext>
            </a:extLst>
          </p:cNvPr>
          <p:cNvSpPr txBox="1"/>
          <p:nvPr/>
        </p:nvSpPr>
        <p:spPr>
          <a:xfrm>
            <a:off x="617763" y="4490357"/>
            <a:ext cx="10956472" cy="2031325"/>
          </a:xfrm>
          <a:prstGeom prst="rect">
            <a:avLst/>
          </a:prstGeom>
          <a:noFill/>
        </p:spPr>
        <p:txBody>
          <a:bodyPr wrap="square">
            <a:spAutoFit/>
          </a:bodyPr>
          <a:lstStyle/>
          <a:p>
            <a:pPr algn="ctr"/>
            <a:r>
              <a:rPr lang="en-US" sz="1400" dirty="0">
                <a:effectLst/>
                <a:latin typeface="Minion Pro" panose="02040503050306020203" pitchFamily="18" charset="0"/>
              </a:rPr>
              <a:t>El enlace </a:t>
            </a:r>
            <a:r>
              <a:rPr lang="en-US" sz="1400" dirty="0" err="1">
                <a:effectLst/>
                <a:latin typeface="Minion Pro" panose="02040503050306020203" pitchFamily="18" charset="0"/>
              </a:rPr>
              <a:t>permanente</a:t>
            </a:r>
            <a:r>
              <a:rPr lang="en-US" sz="1400" dirty="0">
                <a:effectLst/>
                <a:latin typeface="Minion Pro" panose="02040503050306020203" pitchFamily="18" charset="0"/>
              </a:rPr>
              <a:t> de </a:t>
            </a:r>
            <a:r>
              <a:rPr lang="en-US" sz="1400" dirty="0" err="1">
                <a:effectLst/>
                <a:latin typeface="Minion Pro" panose="02040503050306020203" pitchFamily="18" charset="0"/>
              </a:rPr>
              <a:t>esta</a:t>
            </a:r>
            <a:r>
              <a:rPr lang="en-US" sz="1400" dirty="0">
                <a:effectLst/>
                <a:latin typeface="Minion Pro" panose="02040503050306020203" pitchFamily="18" charset="0"/>
              </a:rPr>
              <a:t> </a:t>
            </a:r>
            <a:r>
              <a:rPr lang="en-US" sz="1400" dirty="0" err="1">
                <a:effectLst/>
                <a:latin typeface="Minion Pro" panose="02040503050306020203" pitchFamily="18" charset="0"/>
              </a:rPr>
              <a:t>publicación</a:t>
            </a:r>
            <a:r>
              <a:rPr lang="en-US" sz="1400" dirty="0">
                <a:effectLst/>
                <a:latin typeface="Minion Pro" panose="02040503050306020203" pitchFamily="18" charset="0"/>
              </a:rPr>
              <a:t> de </a:t>
            </a:r>
            <a:r>
              <a:rPr lang="en-US" sz="1400" dirty="0" err="1">
                <a:effectLst/>
                <a:latin typeface="Minion Pro" panose="02040503050306020203" pitchFamily="18" charset="0"/>
              </a:rPr>
              <a:t>Extensión</a:t>
            </a:r>
            <a:r>
              <a:rPr lang="en-US" sz="1400" dirty="0">
                <a:effectLst/>
                <a:latin typeface="Minion Pro" panose="02040503050306020203" pitchFamily="18" charset="0"/>
              </a:rPr>
              <a:t> de la Universidad de Georgia es </a:t>
            </a:r>
            <a:r>
              <a:rPr lang="en-US" sz="1400" u="sng" dirty="0">
                <a:solidFill>
                  <a:srgbClr val="0070C0"/>
                </a:solidFill>
                <a:effectLst/>
                <a:latin typeface="Minion Pro" panose="02040503050306020203" pitchFamily="18" charset="0"/>
                <a:hlinkClick r:id="rId4"/>
              </a:rPr>
              <a:t>extension.uga.edu/publications/detail.html?number=</a:t>
            </a:r>
            <a:r>
              <a:rPr lang="en-US" sz="1400" u="sng" dirty="0">
                <a:solidFill>
                  <a:srgbClr val="0070C0"/>
                </a:solidFill>
                <a:latin typeface="Minion Pro" panose="02040503050306020203" pitchFamily="18" charset="0"/>
                <a:hlinkClick r:id="rId4"/>
              </a:rPr>
              <a:t>C1199-SP</a:t>
            </a:r>
            <a:endParaRPr lang="en-US" sz="1400" u="sng" dirty="0">
              <a:solidFill>
                <a:srgbClr val="0070C0"/>
              </a:solidFill>
              <a:latin typeface="Minion Pro" panose="02040503050306020203" pitchFamily="18" charset="0"/>
            </a:endParaRPr>
          </a:p>
          <a:p>
            <a:pPr algn="ctr"/>
            <a:endParaRPr lang="en-US" sz="1600" dirty="0">
              <a:effectLst/>
              <a:latin typeface="Minion Pro" panose="02040503050306020203" pitchFamily="18" charset="0"/>
            </a:endParaRPr>
          </a:p>
          <a:p>
            <a:pPr algn="ctr"/>
            <a:r>
              <a:rPr lang="en-US" b="1" dirty="0">
                <a:effectLst/>
                <a:latin typeface="Minion Pro" panose="02040503050306020203" pitchFamily="18" charset="0"/>
              </a:rPr>
              <a:t>Circular 1199-SP																  </a:t>
            </a:r>
            <a:r>
              <a:rPr lang="en-US" b="1" dirty="0" err="1">
                <a:effectLst/>
                <a:latin typeface="Minion Pro" panose="02040503050306020203" pitchFamily="18" charset="0"/>
              </a:rPr>
              <a:t>Repaso</a:t>
            </a:r>
            <a:r>
              <a:rPr lang="en-US" b="1" dirty="0">
                <a:effectLst/>
                <a:latin typeface="Minion Pro" panose="02040503050306020203" pitchFamily="18" charset="0"/>
              </a:rPr>
              <a:t> Mayo 2023</a:t>
            </a:r>
          </a:p>
          <a:p>
            <a:pPr algn="ctr"/>
            <a:endParaRPr lang="en-US" b="1" dirty="0">
              <a:effectLst/>
              <a:latin typeface="Minion Pro" panose="02040503050306020203" pitchFamily="18" charset="0"/>
            </a:endParaRPr>
          </a:p>
          <a:p>
            <a:r>
              <a:rPr lang="en-US" sz="1200" dirty="0" err="1">
                <a:effectLst/>
                <a:latin typeface="Minion Pro" panose="02040503050306020203" pitchFamily="18" charset="0"/>
              </a:rPr>
              <a:t>Publicado</a:t>
            </a:r>
            <a:r>
              <a:rPr lang="en-US" sz="1200" dirty="0">
                <a:effectLst/>
                <a:latin typeface="Minion Pro" panose="02040503050306020203" pitchFamily="18" charset="0"/>
              </a:rPr>
              <a:t> </a:t>
            </a:r>
            <a:r>
              <a:rPr lang="en-US" sz="1200" dirty="0" err="1">
                <a:effectLst/>
                <a:latin typeface="Minion Pro" panose="02040503050306020203" pitchFamily="18" charset="0"/>
              </a:rPr>
              <a:t>por</a:t>
            </a:r>
            <a:r>
              <a:rPr lang="en-US" sz="1200" dirty="0">
                <a:effectLst/>
                <a:latin typeface="Minion Pro" panose="02040503050306020203" pitchFamily="18" charset="0"/>
              </a:rPr>
              <a:t> la Universidad de Georgia </a:t>
            </a:r>
            <a:r>
              <a:rPr lang="en-US" sz="1200" dirty="0" err="1">
                <a:effectLst/>
                <a:latin typeface="Minion Pro" panose="02040503050306020203" pitchFamily="18" charset="0"/>
              </a:rPr>
              <a:t>en</a:t>
            </a:r>
            <a:r>
              <a:rPr lang="en-US" sz="1200" dirty="0">
                <a:effectLst/>
                <a:latin typeface="Minion Pro" panose="02040503050306020203" pitchFamily="18" charset="0"/>
              </a:rPr>
              <a:t> </a:t>
            </a:r>
            <a:r>
              <a:rPr lang="en-US" sz="1200" dirty="0" err="1">
                <a:effectLst/>
                <a:latin typeface="Minion Pro" panose="02040503050306020203" pitchFamily="18" charset="0"/>
              </a:rPr>
              <a:t>cooperación</a:t>
            </a:r>
            <a:r>
              <a:rPr lang="en-US" sz="1200" dirty="0">
                <a:effectLst/>
                <a:latin typeface="Minion Pro" panose="02040503050306020203" pitchFamily="18" charset="0"/>
              </a:rPr>
              <a:t> con la Universidad </a:t>
            </a:r>
            <a:r>
              <a:rPr lang="en-US" sz="1200" dirty="0" err="1">
                <a:effectLst/>
                <a:latin typeface="Minion Pro" panose="02040503050306020203" pitchFamily="18" charset="0"/>
              </a:rPr>
              <a:t>Estatal</a:t>
            </a:r>
            <a:r>
              <a:rPr lang="en-US" sz="1200" dirty="0">
                <a:effectLst/>
                <a:latin typeface="Minion Pro" panose="02040503050306020203" pitchFamily="18" charset="0"/>
              </a:rPr>
              <a:t> de Fort Valley, </a:t>
            </a:r>
            <a:r>
              <a:rPr lang="en-US" sz="1200" dirty="0" err="1">
                <a:effectLst/>
                <a:latin typeface="Minion Pro" panose="02040503050306020203" pitchFamily="18" charset="0"/>
              </a:rPr>
              <a:t>el</a:t>
            </a:r>
            <a:r>
              <a:rPr lang="en-US" sz="1200" dirty="0">
                <a:effectLst/>
                <a:latin typeface="Minion Pro" panose="02040503050306020203" pitchFamily="18" charset="0"/>
              </a:rPr>
              <a:t> </a:t>
            </a:r>
            <a:r>
              <a:rPr lang="en-US" sz="1200" dirty="0" err="1">
                <a:effectLst/>
                <a:latin typeface="Minion Pro" panose="02040503050306020203" pitchFamily="18" charset="0"/>
              </a:rPr>
              <a:t>Departamento</a:t>
            </a:r>
            <a:r>
              <a:rPr lang="en-US" sz="1200" dirty="0">
                <a:effectLst/>
                <a:latin typeface="Minion Pro" panose="02040503050306020203" pitchFamily="18" charset="0"/>
              </a:rPr>
              <a:t> de Agricultura de </a:t>
            </a:r>
            <a:r>
              <a:rPr lang="en-US" sz="1200" dirty="0" err="1">
                <a:effectLst/>
                <a:latin typeface="Minion Pro" panose="02040503050306020203" pitchFamily="18" charset="0"/>
              </a:rPr>
              <a:t>los</a:t>
            </a:r>
            <a:r>
              <a:rPr lang="en-US" sz="1200" dirty="0">
                <a:effectLst/>
                <a:latin typeface="Minion Pro" panose="02040503050306020203" pitchFamily="18" charset="0"/>
              </a:rPr>
              <a:t> </a:t>
            </a:r>
            <a:r>
              <a:rPr lang="en-US" sz="1200" dirty="0" err="1">
                <a:effectLst/>
                <a:latin typeface="Minion Pro" panose="02040503050306020203" pitchFamily="18" charset="0"/>
              </a:rPr>
              <a:t>Estados</a:t>
            </a:r>
            <a:r>
              <a:rPr lang="en-US" sz="1200" dirty="0">
                <a:effectLst/>
                <a:latin typeface="Minion Pro" panose="02040503050306020203" pitchFamily="18" charset="0"/>
              </a:rPr>
              <a:t> Unidos, y </a:t>
            </a:r>
            <a:r>
              <a:rPr lang="en-US" sz="1200" dirty="0" err="1">
                <a:effectLst/>
                <a:latin typeface="Minion Pro" panose="02040503050306020203" pitchFamily="18" charset="0"/>
              </a:rPr>
              <a:t>condados</a:t>
            </a:r>
            <a:r>
              <a:rPr lang="en-US" sz="1200" dirty="0">
                <a:effectLst/>
                <a:latin typeface="Minion Pro" panose="02040503050306020203" pitchFamily="18" charset="0"/>
              </a:rPr>
              <a:t> del </a:t>
            </a:r>
            <a:r>
              <a:rPr lang="en-US" sz="1200" dirty="0" err="1">
                <a:effectLst/>
                <a:latin typeface="Minion Pro" panose="02040503050306020203" pitchFamily="18" charset="0"/>
              </a:rPr>
              <a:t>estado</a:t>
            </a:r>
            <a:r>
              <a:rPr lang="en-US" sz="1200" dirty="0">
                <a:effectLst/>
                <a:latin typeface="Minion Pro" panose="02040503050306020203" pitchFamily="18" charset="0"/>
              </a:rPr>
              <a:t>. Para </a:t>
            </a:r>
            <a:r>
              <a:rPr lang="en-US" sz="1200" dirty="0" err="1">
                <a:effectLst/>
                <a:latin typeface="Minion Pro" panose="02040503050306020203" pitchFamily="18" charset="0"/>
              </a:rPr>
              <a:t>más</a:t>
            </a:r>
            <a:r>
              <a:rPr lang="en-US" sz="1200" dirty="0">
                <a:effectLst/>
                <a:latin typeface="Minion Pro" panose="02040503050306020203" pitchFamily="18" charset="0"/>
              </a:rPr>
              <a:t> </a:t>
            </a:r>
            <a:r>
              <a:rPr lang="en-US" sz="1200" dirty="0" err="1">
                <a:effectLst/>
                <a:latin typeface="Minion Pro" panose="02040503050306020203" pitchFamily="18" charset="0"/>
              </a:rPr>
              <a:t>información</a:t>
            </a:r>
            <a:r>
              <a:rPr lang="en-US" sz="1200" dirty="0">
                <a:effectLst/>
                <a:latin typeface="Minion Pro" panose="02040503050306020203" pitchFamily="18" charset="0"/>
              </a:rPr>
              <a:t> </a:t>
            </a:r>
            <a:r>
              <a:rPr lang="en-US" sz="1200" dirty="0" err="1">
                <a:effectLst/>
                <a:latin typeface="Minion Pro" panose="02040503050306020203" pitchFamily="18" charset="0"/>
              </a:rPr>
              <a:t>contacte</a:t>
            </a:r>
            <a:r>
              <a:rPr lang="en-US" sz="1200" dirty="0">
                <a:effectLst/>
                <a:latin typeface="Minion Pro" panose="02040503050306020203" pitchFamily="18" charset="0"/>
              </a:rPr>
              <a:t> </a:t>
            </a:r>
            <a:r>
              <a:rPr lang="en-US" sz="1200" dirty="0" err="1">
                <a:effectLst/>
                <a:latin typeface="Minion Pro" panose="02040503050306020203" pitchFamily="18" charset="0"/>
              </a:rPr>
              <a:t>su</a:t>
            </a:r>
            <a:r>
              <a:rPr lang="en-US" sz="1200" dirty="0">
                <a:effectLst/>
                <a:latin typeface="Minion Pro" panose="02040503050306020203" pitchFamily="18" charset="0"/>
              </a:rPr>
              <a:t> </a:t>
            </a:r>
            <a:r>
              <a:rPr lang="en-US" sz="1200" dirty="0" err="1">
                <a:effectLst/>
                <a:latin typeface="Minion Pro" panose="02040503050306020203" pitchFamily="18" charset="0"/>
              </a:rPr>
              <a:t>oficina</a:t>
            </a:r>
            <a:r>
              <a:rPr lang="en-US" sz="1200" dirty="0">
                <a:effectLst/>
                <a:latin typeface="Minion Pro" panose="02040503050306020203" pitchFamily="18" charset="0"/>
              </a:rPr>
              <a:t> local de </a:t>
            </a:r>
            <a:r>
              <a:rPr lang="en-US" sz="1200" dirty="0" err="1">
                <a:effectLst/>
                <a:latin typeface="Minion Pro" panose="02040503050306020203" pitchFamily="18" charset="0"/>
              </a:rPr>
              <a:t>Extensión</a:t>
            </a:r>
            <a:r>
              <a:rPr lang="en-US" sz="1200" dirty="0">
                <a:effectLst/>
                <a:latin typeface="Minion Pro" panose="02040503050306020203" pitchFamily="18" charset="0"/>
              </a:rPr>
              <a:t> de la UGA. </a:t>
            </a:r>
            <a:r>
              <a:rPr lang="en-US" sz="1200" i="1" dirty="0">
                <a:effectLst/>
                <a:latin typeface="Minion Pro" panose="02040503050306020203" pitchFamily="18" charset="0"/>
              </a:rPr>
              <a:t>La </a:t>
            </a:r>
            <a:r>
              <a:rPr lang="en-US" sz="1200" i="1" dirty="0" err="1">
                <a:effectLst/>
                <a:latin typeface="Minion Pro" panose="02040503050306020203" pitchFamily="18" charset="0"/>
              </a:rPr>
              <a:t>Facultad</a:t>
            </a:r>
            <a:r>
              <a:rPr lang="en-US" sz="1200" i="1" dirty="0">
                <a:effectLst/>
                <a:latin typeface="Minion Pro" panose="02040503050306020203" pitchFamily="18" charset="0"/>
              </a:rPr>
              <a:t> de </a:t>
            </a:r>
            <a:r>
              <a:rPr lang="en-US" sz="1200" i="1" dirty="0" err="1">
                <a:effectLst/>
                <a:latin typeface="Minion Pro" panose="02040503050306020203" pitchFamily="18" charset="0"/>
              </a:rPr>
              <a:t>Ciencias</a:t>
            </a:r>
            <a:r>
              <a:rPr lang="en-US" sz="1200" i="1" dirty="0">
                <a:effectLst/>
                <a:latin typeface="Minion Pro" panose="02040503050306020203" pitchFamily="18" charset="0"/>
              </a:rPr>
              <a:t> </a:t>
            </a:r>
            <a:r>
              <a:rPr lang="en-US" sz="1200" i="1" dirty="0" err="1">
                <a:effectLst/>
                <a:latin typeface="Minion Pro" panose="02040503050306020203" pitchFamily="18" charset="0"/>
              </a:rPr>
              <a:t>Agrícolas</a:t>
            </a:r>
            <a:r>
              <a:rPr lang="en-US" sz="1200" i="1" dirty="0">
                <a:effectLst/>
                <a:latin typeface="Minion Pro" panose="02040503050306020203" pitchFamily="18" charset="0"/>
              </a:rPr>
              <a:t> y </a:t>
            </a:r>
            <a:r>
              <a:rPr lang="en-US" sz="1200" i="1" dirty="0" err="1">
                <a:effectLst/>
                <a:latin typeface="Minion Pro" panose="02040503050306020203" pitchFamily="18" charset="0"/>
              </a:rPr>
              <a:t>Ambientales</a:t>
            </a:r>
            <a:r>
              <a:rPr lang="en-US" sz="1200" i="1" dirty="0">
                <a:effectLst/>
                <a:latin typeface="Minion Pro" panose="02040503050306020203" pitchFamily="18" charset="0"/>
              </a:rPr>
              <a:t> de la Universidad de Georgia (</a:t>
            </a:r>
            <a:r>
              <a:rPr lang="en-US" sz="1200" i="1" dirty="0" err="1">
                <a:effectLst/>
                <a:latin typeface="Minion Pro" panose="02040503050306020203" pitchFamily="18" charset="0"/>
              </a:rPr>
              <a:t>trabajando</a:t>
            </a:r>
            <a:r>
              <a:rPr lang="en-US" sz="1200" i="1" dirty="0">
                <a:effectLst/>
                <a:latin typeface="Minion Pro" panose="02040503050306020203" pitchFamily="18" charset="0"/>
              </a:rPr>
              <a:t> </a:t>
            </a:r>
            <a:r>
              <a:rPr lang="en-US" sz="1200" i="1" dirty="0" err="1">
                <a:effectLst/>
                <a:latin typeface="Minion Pro" panose="02040503050306020203" pitchFamily="18" charset="0"/>
              </a:rPr>
              <a:t>cooperativamente</a:t>
            </a:r>
            <a:r>
              <a:rPr lang="en-US" sz="1200" i="1" dirty="0">
                <a:effectLst/>
                <a:latin typeface="Minion Pro" panose="02040503050306020203" pitchFamily="18" charset="0"/>
              </a:rPr>
              <a:t> con Universidad </a:t>
            </a:r>
            <a:r>
              <a:rPr lang="en-US" sz="1200" i="1" dirty="0" err="1">
                <a:effectLst/>
                <a:latin typeface="Minion Pro" panose="02040503050306020203" pitchFamily="18" charset="0"/>
              </a:rPr>
              <a:t>Estatal</a:t>
            </a:r>
            <a:r>
              <a:rPr lang="en-US" sz="1200" i="1" dirty="0">
                <a:effectLst/>
                <a:latin typeface="Minion Pro" panose="02040503050306020203" pitchFamily="18" charset="0"/>
              </a:rPr>
              <a:t> de Fort Valley, </a:t>
            </a:r>
            <a:r>
              <a:rPr lang="en-US" sz="1200" i="1" dirty="0" err="1">
                <a:effectLst/>
                <a:latin typeface="Minion Pro" panose="02040503050306020203" pitchFamily="18" charset="0"/>
              </a:rPr>
              <a:t>el</a:t>
            </a:r>
            <a:r>
              <a:rPr lang="en-US" sz="1200" i="1" dirty="0">
                <a:effectLst/>
                <a:latin typeface="Minion Pro" panose="02040503050306020203" pitchFamily="18" charset="0"/>
              </a:rPr>
              <a:t> </a:t>
            </a:r>
            <a:r>
              <a:rPr lang="en-US" sz="1200" i="1" dirty="0" err="1">
                <a:effectLst/>
                <a:latin typeface="Minion Pro" panose="02040503050306020203" pitchFamily="18" charset="0"/>
              </a:rPr>
              <a:t>Departamento</a:t>
            </a:r>
            <a:r>
              <a:rPr lang="en-US" sz="1200" i="1" dirty="0">
                <a:effectLst/>
                <a:latin typeface="Minion Pro" panose="02040503050306020203" pitchFamily="18" charset="0"/>
              </a:rPr>
              <a:t> de Agricultura de </a:t>
            </a:r>
            <a:r>
              <a:rPr lang="en-US" sz="1200" i="1" dirty="0" err="1">
                <a:effectLst/>
                <a:latin typeface="Minion Pro" panose="02040503050306020203" pitchFamily="18" charset="0"/>
              </a:rPr>
              <a:t>los</a:t>
            </a:r>
            <a:r>
              <a:rPr lang="en-US" sz="1200" i="1" dirty="0">
                <a:effectLst/>
                <a:latin typeface="Minion Pro" panose="02040503050306020203" pitchFamily="18" charset="0"/>
              </a:rPr>
              <a:t> </a:t>
            </a:r>
            <a:r>
              <a:rPr lang="en-US" sz="1200" i="1" dirty="0" err="1">
                <a:effectLst/>
                <a:latin typeface="Minion Pro" panose="02040503050306020203" pitchFamily="18" charset="0"/>
              </a:rPr>
              <a:t>Estados</a:t>
            </a:r>
            <a:r>
              <a:rPr lang="en-US" sz="1200" i="1" dirty="0">
                <a:effectLst/>
                <a:latin typeface="Minion Pro" panose="02040503050306020203" pitchFamily="18" charset="0"/>
              </a:rPr>
              <a:t> Unidos, y </a:t>
            </a:r>
            <a:r>
              <a:rPr lang="en-US" sz="1200" i="1" dirty="0" err="1">
                <a:effectLst/>
                <a:latin typeface="Minion Pro" panose="02040503050306020203" pitchFamily="18" charset="0"/>
              </a:rPr>
              <a:t>condados</a:t>
            </a:r>
            <a:r>
              <a:rPr lang="en-US" sz="1200" i="1" dirty="0">
                <a:effectLst/>
                <a:latin typeface="Minion Pro" panose="02040503050306020203" pitchFamily="18" charset="0"/>
              </a:rPr>
              <a:t> del </a:t>
            </a:r>
            <a:r>
              <a:rPr lang="en-US" sz="1200" i="1" dirty="0" err="1">
                <a:effectLst/>
                <a:latin typeface="Minion Pro" panose="02040503050306020203" pitchFamily="18" charset="0"/>
              </a:rPr>
              <a:t>estado</a:t>
            </a:r>
            <a:r>
              <a:rPr lang="en-US" sz="1200" i="1" dirty="0">
                <a:effectLst/>
                <a:latin typeface="Minion Pro" panose="02040503050306020203" pitchFamily="18" charset="0"/>
              </a:rPr>
              <a:t>) </a:t>
            </a:r>
            <a:r>
              <a:rPr lang="en-US" sz="1200" i="1" dirty="0" err="1">
                <a:effectLst/>
                <a:latin typeface="Minion Pro" panose="02040503050306020203" pitchFamily="18" charset="0"/>
              </a:rPr>
              <a:t>ofrece</a:t>
            </a:r>
            <a:r>
              <a:rPr lang="en-US" sz="1200" i="1" dirty="0">
                <a:effectLst/>
                <a:latin typeface="Minion Pro" panose="02040503050306020203" pitchFamily="18" charset="0"/>
              </a:rPr>
              <a:t> sus </a:t>
            </a:r>
            <a:r>
              <a:rPr lang="en-US" sz="1200" i="1" dirty="0" err="1">
                <a:effectLst/>
                <a:latin typeface="Minion Pro" panose="02040503050306020203" pitchFamily="18" charset="0"/>
              </a:rPr>
              <a:t>programas</a:t>
            </a:r>
            <a:r>
              <a:rPr lang="en-US" sz="1200" i="1" dirty="0">
                <a:effectLst/>
                <a:latin typeface="Minion Pro" panose="02040503050306020203" pitchFamily="18" charset="0"/>
              </a:rPr>
              <a:t> </a:t>
            </a:r>
            <a:r>
              <a:rPr lang="en-US" sz="1200" i="1" dirty="0" err="1">
                <a:effectLst/>
                <a:latin typeface="Minion Pro" panose="02040503050306020203" pitchFamily="18" charset="0"/>
              </a:rPr>
              <a:t>educacionales</a:t>
            </a:r>
            <a:r>
              <a:rPr lang="en-US" sz="1200" i="1" dirty="0">
                <a:effectLst/>
                <a:latin typeface="Minion Pro" panose="02040503050306020203" pitchFamily="18" charset="0"/>
              </a:rPr>
              <a:t>, </a:t>
            </a:r>
            <a:r>
              <a:rPr lang="en-US" sz="1200" i="1" dirty="0" err="1">
                <a:effectLst/>
                <a:latin typeface="Minion Pro" panose="02040503050306020203" pitchFamily="18" charset="0"/>
              </a:rPr>
              <a:t>asistencia</a:t>
            </a:r>
            <a:r>
              <a:rPr lang="en-US" sz="1200" i="1" dirty="0">
                <a:effectLst/>
                <a:latin typeface="Minion Pro" panose="02040503050306020203" pitchFamily="18" charset="0"/>
              </a:rPr>
              <a:t> y </a:t>
            </a:r>
            <a:r>
              <a:rPr lang="en-US" sz="1200" i="1" dirty="0" err="1">
                <a:effectLst/>
                <a:latin typeface="Minion Pro" panose="02040503050306020203" pitchFamily="18" charset="0"/>
              </a:rPr>
              <a:t>materiales</a:t>
            </a:r>
            <a:r>
              <a:rPr lang="en-US" sz="1200" i="1" dirty="0">
                <a:effectLst/>
                <a:latin typeface="Minion Pro" panose="02040503050306020203" pitchFamily="18" charset="0"/>
              </a:rPr>
              <a:t> a </a:t>
            </a:r>
            <a:r>
              <a:rPr lang="en-US" sz="1200" i="1" dirty="0" err="1">
                <a:effectLst/>
                <a:latin typeface="Minion Pro" panose="02040503050306020203" pitchFamily="18" charset="0"/>
              </a:rPr>
              <a:t>toda</a:t>
            </a:r>
            <a:r>
              <a:rPr lang="en-US" sz="1200" i="1" dirty="0">
                <a:effectLst/>
                <a:latin typeface="Minion Pro" panose="02040503050306020203" pitchFamily="18" charset="0"/>
              </a:rPr>
              <a:t> la </a:t>
            </a:r>
            <a:r>
              <a:rPr lang="en-US" sz="1200" i="1" dirty="0" err="1">
                <a:effectLst/>
                <a:latin typeface="Minion Pro" panose="02040503050306020203" pitchFamily="18" charset="0"/>
              </a:rPr>
              <a:t>gente</a:t>
            </a:r>
            <a:r>
              <a:rPr lang="en-US" sz="1200" i="1" dirty="0">
                <a:effectLst/>
                <a:latin typeface="Minion Pro" panose="02040503050306020203" pitchFamily="18" charset="0"/>
              </a:rPr>
              <a:t> sin </a:t>
            </a:r>
            <a:r>
              <a:rPr lang="en-US" sz="1200" i="1" dirty="0" err="1">
                <a:effectLst/>
                <a:latin typeface="Minion Pro" panose="02040503050306020203" pitchFamily="18" charset="0"/>
              </a:rPr>
              <a:t>importar</a:t>
            </a:r>
            <a:r>
              <a:rPr lang="en-US" sz="1200" i="1" dirty="0">
                <a:effectLst/>
                <a:latin typeface="Minion Pro" panose="02040503050306020203" pitchFamily="18" charset="0"/>
              </a:rPr>
              <a:t> </a:t>
            </a:r>
            <a:r>
              <a:rPr lang="en-US" sz="1200" i="1" dirty="0" err="1">
                <a:effectLst/>
                <a:latin typeface="Minion Pro" panose="02040503050306020203" pitchFamily="18" charset="0"/>
              </a:rPr>
              <a:t>su</a:t>
            </a:r>
            <a:r>
              <a:rPr lang="en-US" sz="1200" i="1" dirty="0">
                <a:effectLst/>
                <a:latin typeface="Minion Pro" panose="02040503050306020203" pitchFamily="18" charset="0"/>
              </a:rPr>
              <a:t> </a:t>
            </a:r>
            <a:r>
              <a:rPr lang="en-US" sz="1200" i="1" dirty="0" err="1">
                <a:effectLst/>
                <a:latin typeface="Minion Pro" panose="02040503050306020203" pitchFamily="18" charset="0"/>
              </a:rPr>
              <a:t>raza</a:t>
            </a:r>
            <a:r>
              <a:rPr lang="en-US" sz="1200" i="1" dirty="0">
                <a:effectLst/>
                <a:latin typeface="Minion Pro" panose="02040503050306020203" pitchFamily="18" charset="0"/>
              </a:rPr>
              <a:t>, color, </a:t>
            </a:r>
            <a:r>
              <a:rPr lang="en-US" sz="1200" i="1" dirty="0" err="1">
                <a:effectLst/>
                <a:latin typeface="Minion Pro" panose="02040503050306020203" pitchFamily="18" charset="0"/>
              </a:rPr>
              <a:t>religión</a:t>
            </a:r>
            <a:r>
              <a:rPr lang="en-US" sz="1200" i="1" dirty="0">
                <a:effectLst/>
                <a:latin typeface="Minion Pro" panose="02040503050306020203" pitchFamily="18" charset="0"/>
              </a:rPr>
              <a:t>, </a:t>
            </a:r>
            <a:r>
              <a:rPr lang="en-US" sz="1200" i="1" dirty="0" err="1">
                <a:effectLst/>
                <a:latin typeface="Minion Pro" panose="02040503050306020203" pitchFamily="18" charset="0"/>
              </a:rPr>
              <a:t>sexo</a:t>
            </a:r>
            <a:r>
              <a:rPr lang="en-US" sz="1200" i="1" dirty="0">
                <a:effectLst/>
                <a:latin typeface="Minion Pro" panose="02040503050306020203" pitchFamily="18" charset="0"/>
              </a:rPr>
              <a:t>, </a:t>
            </a:r>
            <a:r>
              <a:rPr lang="en-US" sz="1200" i="1" dirty="0" err="1">
                <a:effectLst/>
                <a:latin typeface="Minion Pro" panose="02040503050306020203" pitchFamily="18" charset="0"/>
              </a:rPr>
              <a:t>nacionalidad</a:t>
            </a:r>
            <a:r>
              <a:rPr lang="en-US" sz="1200" i="1" dirty="0">
                <a:effectLst/>
                <a:latin typeface="Minion Pro" panose="02040503050306020203" pitchFamily="18" charset="0"/>
              </a:rPr>
              <a:t>, </a:t>
            </a:r>
            <a:r>
              <a:rPr lang="en-US" sz="1200" i="1" dirty="0" err="1">
                <a:effectLst/>
                <a:latin typeface="Minion Pro" panose="02040503050306020203" pitchFamily="18" charset="0"/>
              </a:rPr>
              <a:t>discapacidad</a:t>
            </a:r>
            <a:r>
              <a:rPr lang="en-US" sz="1200" i="1" dirty="0">
                <a:effectLst/>
                <a:latin typeface="Minion Pro" panose="02040503050306020203" pitchFamily="18" charset="0"/>
              </a:rPr>
              <a:t>, </a:t>
            </a:r>
            <a:r>
              <a:rPr lang="en-US" sz="1200" i="1" dirty="0" err="1">
                <a:effectLst/>
                <a:latin typeface="Minion Pro" panose="02040503050306020203" pitchFamily="18" charset="0"/>
              </a:rPr>
              <a:t>identidad</a:t>
            </a:r>
            <a:r>
              <a:rPr lang="en-US" sz="1200" i="1" dirty="0">
                <a:effectLst/>
                <a:latin typeface="Minion Pro" panose="02040503050306020203" pitchFamily="18" charset="0"/>
              </a:rPr>
              <a:t> de </a:t>
            </a:r>
            <a:r>
              <a:rPr lang="en-US" sz="1200" i="1" dirty="0" err="1">
                <a:effectLst/>
                <a:latin typeface="Minion Pro" panose="02040503050306020203" pitchFamily="18" charset="0"/>
              </a:rPr>
              <a:t>genero</a:t>
            </a:r>
            <a:r>
              <a:rPr lang="en-US" sz="1200" i="1" dirty="0">
                <a:effectLst/>
                <a:latin typeface="Minion Pro" panose="02040503050306020203" pitchFamily="18" charset="0"/>
              </a:rPr>
              <a:t>, </a:t>
            </a:r>
            <a:r>
              <a:rPr lang="en-US" sz="1200" i="1" dirty="0" err="1">
                <a:effectLst/>
                <a:latin typeface="Minion Pro" panose="02040503050306020203" pitchFamily="18" charset="0"/>
              </a:rPr>
              <a:t>orientación</a:t>
            </a:r>
            <a:r>
              <a:rPr lang="en-US" sz="1200" i="1" dirty="0">
                <a:effectLst/>
                <a:latin typeface="Minion Pro" panose="02040503050306020203" pitchFamily="18" charset="0"/>
              </a:rPr>
              <a:t> sexual o </a:t>
            </a:r>
            <a:r>
              <a:rPr lang="en-US" sz="1200" i="1" dirty="0" err="1">
                <a:effectLst/>
                <a:latin typeface="Minion Pro" panose="02040503050306020203" pitchFamily="18" charset="0"/>
              </a:rPr>
              <a:t>estado</a:t>
            </a:r>
            <a:r>
              <a:rPr lang="en-US" sz="1200" i="1" dirty="0">
                <a:effectLst/>
                <a:latin typeface="Minion Pro" panose="02040503050306020203" pitchFamily="18" charset="0"/>
              </a:rPr>
              <a:t> de </a:t>
            </a:r>
            <a:r>
              <a:rPr lang="en-US" sz="1200" i="1" dirty="0" err="1">
                <a:effectLst/>
                <a:latin typeface="Minion Pro" panose="02040503050306020203" pitchFamily="18" charset="0"/>
              </a:rPr>
              <a:t>protección</a:t>
            </a:r>
            <a:r>
              <a:rPr lang="en-US" sz="1200" i="1" dirty="0">
                <a:effectLst/>
                <a:latin typeface="Minion Pro" panose="02040503050306020203" pitchFamily="18" charset="0"/>
              </a:rPr>
              <a:t> a </a:t>
            </a:r>
            <a:r>
              <a:rPr lang="en-US" sz="1200" i="1" dirty="0" err="1">
                <a:effectLst/>
                <a:latin typeface="Minion Pro" panose="02040503050306020203" pitchFamily="18" charset="0"/>
              </a:rPr>
              <a:t>veteranos</a:t>
            </a:r>
            <a:r>
              <a:rPr lang="en-US" sz="1200" i="1" dirty="0">
                <a:effectLst/>
                <a:latin typeface="Minion Pro" panose="02040503050306020203" pitchFamily="18" charset="0"/>
              </a:rPr>
              <a:t>  y es </a:t>
            </a:r>
            <a:r>
              <a:rPr lang="en-US" sz="1200" i="1" dirty="0" err="1">
                <a:effectLst/>
                <a:latin typeface="Minion Pro" panose="02040503050306020203" pitchFamily="18" charset="0"/>
              </a:rPr>
              <a:t>una</a:t>
            </a:r>
            <a:r>
              <a:rPr lang="en-US" sz="1200" i="1" dirty="0">
                <a:effectLst/>
                <a:latin typeface="Minion Pro" panose="02040503050306020203" pitchFamily="18" charset="0"/>
              </a:rPr>
              <a:t> </a:t>
            </a:r>
            <a:r>
              <a:rPr lang="en-US" sz="1200" i="1" dirty="0" err="1">
                <a:effectLst/>
                <a:latin typeface="Minion Pro" panose="02040503050306020203" pitchFamily="18" charset="0"/>
              </a:rPr>
              <a:t>organización</a:t>
            </a:r>
            <a:r>
              <a:rPr lang="en-US" sz="1200" i="1" dirty="0">
                <a:effectLst/>
                <a:latin typeface="Minion Pro" panose="02040503050306020203" pitchFamily="18" charset="0"/>
              </a:rPr>
              <a:t> </a:t>
            </a:r>
            <a:r>
              <a:rPr lang="en-US" sz="1200" i="1" dirty="0" err="1">
                <a:effectLst/>
                <a:latin typeface="Minion Pro" panose="02040503050306020203" pitchFamily="18" charset="0"/>
              </a:rPr>
              <a:t>comprometida</a:t>
            </a:r>
            <a:r>
              <a:rPr lang="en-US" sz="1200" i="1" dirty="0">
                <a:effectLst/>
                <a:latin typeface="Minion Pro" panose="02040503050306020203" pitchFamily="18" charset="0"/>
              </a:rPr>
              <a:t> con la </a:t>
            </a:r>
            <a:r>
              <a:rPr lang="en-US" sz="1200" i="1" dirty="0" err="1">
                <a:effectLst/>
                <a:latin typeface="Minion Pro" panose="02040503050306020203" pitchFamily="18" charset="0"/>
              </a:rPr>
              <a:t>implementación</a:t>
            </a:r>
            <a:r>
              <a:rPr lang="en-US" sz="1200" i="1" dirty="0">
                <a:effectLst/>
                <a:latin typeface="Minion Pro" panose="02040503050306020203" pitchFamily="18" charset="0"/>
              </a:rPr>
              <a:t> de </a:t>
            </a:r>
            <a:r>
              <a:rPr lang="en-US" sz="1200" i="1" dirty="0" err="1">
                <a:effectLst/>
                <a:latin typeface="Minion Pro" panose="02040503050306020203" pitchFamily="18" charset="0"/>
              </a:rPr>
              <a:t>los</a:t>
            </a:r>
            <a:r>
              <a:rPr lang="en-US" sz="1200" i="1" dirty="0">
                <a:effectLst/>
                <a:latin typeface="Minion Pro" panose="02040503050306020203" pitchFamily="18" charset="0"/>
              </a:rPr>
              <a:t> </a:t>
            </a:r>
            <a:r>
              <a:rPr lang="en-US" sz="1200" i="1" dirty="0" err="1">
                <a:effectLst/>
                <a:latin typeface="Minion Pro" panose="02040503050306020203" pitchFamily="18" charset="0"/>
              </a:rPr>
              <a:t>principios</a:t>
            </a:r>
            <a:r>
              <a:rPr lang="en-US" sz="1200" i="1" dirty="0">
                <a:effectLst/>
                <a:latin typeface="Minion Pro" panose="02040503050306020203" pitchFamily="18" charset="0"/>
              </a:rPr>
              <a:t> de </a:t>
            </a:r>
            <a:r>
              <a:rPr lang="en-US" sz="1200" i="1" dirty="0" err="1">
                <a:effectLst/>
                <a:latin typeface="Minion Pro" panose="02040503050306020203" pitchFamily="18" charset="0"/>
              </a:rPr>
              <a:t>Igualdad</a:t>
            </a:r>
            <a:r>
              <a:rPr lang="en-US" sz="1200" i="1" dirty="0">
                <a:effectLst/>
                <a:latin typeface="Minion Pro" panose="02040503050306020203" pitchFamily="18" charset="0"/>
              </a:rPr>
              <a:t> de </a:t>
            </a:r>
            <a:r>
              <a:rPr lang="en-US" sz="1200" i="1" dirty="0" err="1">
                <a:effectLst/>
                <a:latin typeface="Minion Pro" panose="02040503050306020203" pitchFamily="18" charset="0"/>
              </a:rPr>
              <a:t>Oportunidad</a:t>
            </a:r>
            <a:r>
              <a:rPr lang="en-US" sz="1200" i="1" dirty="0">
                <a:effectLst/>
                <a:latin typeface="Minion Pro" panose="02040503050306020203" pitchFamily="18" charset="0"/>
              </a:rPr>
              <a:t> y </a:t>
            </a:r>
            <a:r>
              <a:rPr lang="en-US" sz="1200" i="1" dirty="0" err="1">
                <a:effectLst/>
                <a:latin typeface="Minion Pro" panose="02040503050306020203" pitchFamily="18" charset="0"/>
              </a:rPr>
              <a:t>Acción</a:t>
            </a:r>
            <a:r>
              <a:rPr lang="en-US" sz="1200" i="1" dirty="0">
                <a:effectLst/>
                <a:latin typeface="Minion Pro" panose="02040503050306020203" pitchFamily="18" charset="0"/>
              </a:rPr>
              <a:t> </a:t>
            </a:r>
            <a:r>
              <a:rPr lang="en-US" sz="1200" i="1" dirty="0" err="1">
                <a:effectLst/>
                <a:latin typeface="Minion Pro" panose="02040503050306020203" pitchFamily="18" charset="0"/>
              </a:rPr>
              <a:t>Afirmativa</a:t>
            </a:r>
            <a:r>
              <a:rPr lang="en-US" sz="1200" i="1" dirty="0">
                <a:effectLst/>
                <a:latin typeface="Minion Pro" panose="02040503050306020203" pitchFamily="18" charset="0"/>
              </a:rPr>
              <a:t>.</a:t>
            </a:r>
            <a:endParaRPr lang="en-US" sz="1200" dirty="0">
              <a:effectLst/>
              <a:latin typeface="Minion Pro" panose="02040503050306020203" pitchFamily="18" charset="0"/>
            </a:endParaRPr>
          </a:p>
        </p:txBody>
      </p:sp>
      <p:cxnSp>
        <p:nvCxnSpPr>
          <p:cNvPr id="3" name="Straight Connector 2">
            <a:extLst>
              <a:ext uri="{FF2B5EF4-FFF2-40B4-BE49-F238E27FC236}">
                <a16:creationId xmlns:a16="http://schemas.microsoft.com/office/drawing/2014/main" id="{DD96FE31-2656-DE0D-4F59-AB7E591B9ADE}"/>
              </a:ext>
            </a:extLst>
          </p:cNvPr>
          <p:cNvCxnSpPr>
            <a:cxnSpLocks/>
          </p:cNvCxnSpPr>
          <p:nvPr/>
        </p:nvCxnSpPr>
        <p:spPr>
          <a:xfrm>
            <a:off x="617763" y="4914902"/>
            <a:ext cx="109564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B7A7447F-651B-065E-9A4B-88EBF6BDC7E1}"/>
              </a:ext>
            </a:extLst>
          </p:cNvPr>
          <p:cNvCxnSpPr>
            <a:cxnSpLocks/>
          </p:cNvCxnSpPr>
          <p:nvPr/>
        </p:nvCxnSpPr>
        <p:spPr>
          <a:xfrm>
            <a:off x="617763" y="5396417"/>
            <a:ext cx="109564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1495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F8D5-5BC6-DF4B-A1A1-84B92EB0CA15}"/>
              </a:ext>
            </a:extLst>
          </p:cNvPr>
          <p:cNvSpPr>
            <a:spLocks noGrp="1"/>
          </p:cNvSpPr>
          <p:nvPr>
            <p:ph type="title"/>
          </p:nvPr>
        </p:nvSpPr>
        <p:spPr>
          <a:xfrm>
            <a:off x="781464" y="356947"/>
            <a:ext cx="5314536" cy="1325563"/>
          </a:xfrm>
        </p:spPr>
        <p:txBody>
          <a:bodyPr>
            <a:normAutofit/>
          </a:bodyPr>
          <a:lstStyle/>
          <a:p>
            <a:r>
              <a:rPr lang="es-ES_tradnl"/>
              <a:t>Paso</a:t>
            </a:r>
            <a:r>
              <a:rPr lang="es-ES_tradnl" sz="4400"/>
              <a:t> 1. Identificar:  </a:t>
            </a:r>
          </a:p>
        </p:txBody>
      </p:sp>
      <p:sp>
        <p:nvSpPr>
          <p:cNvPr id="18"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ity street lined with trees&#10;&#10;Description automatically generated">
            <a:extLst>
              <a:ext uri="{FF2B5EF4-FFF2-40B4-BE49-F238E27FC236}">
                <a16:creationId xmlns:a16="http://schemas.microsoft.com/office/drawing/2014/main" id="{AD9B8178-F67E-6A41-9CFD-0BCD6748D2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4" name="Picture 13">
            <a:extLst>
              <a:ext uri="{FF2B5EF4-FFF2-40B4-BE49-F238E27FC236}">
                <a16:creationId xmlns:a16="http://schemas.microsoft.com/office/drawing/2014/main" id="{A6AEF261-4344-9244-B30F-DA8E743441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232" y="516809"/>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ontent Placeholder 6">
            <a:extLst>
              <a:ext uri="{FF2B5EF4-FFF2-40B4-BE49-F238E27FC236}">
                <a16:creationId xmlns:a16="http://schemas.microsoft.com/office/drawing/2014/main" id="{B2429FA1-7F91-7244-A450-9A9A1D0ADF51}"/>
              </a:ext>
            </a:extLst>
          </p:cNvPr>
          <p:cNvSpPr>
            <a:spLocks noGrp="1"/>
          </p:cNvSpPr>
          <p:nvPr>
            <p:ph idx="1"/>
          </p:nvPr>
        </p:nvSpPr>
        <p:spPr>
          <a:xfrm>
            <a:off x="1815231" y="2188880"/>
            <a:ext cx="10515600" cy="4351338"/>
          </a:xfrm>
        </p:spPr>
        <p:txBody>
          <a:bodyPr>
            <a:normAutofit/>
          </a:bodyPr>
          <a:lstStyle/>
          <a:p>
            <a:r>
              <a:rPr lang="es-ES_tradnl" sz="4000" dirty="0"/>
              <a:t>Peligros </a:t>
            </a:r>
          </a:p>
          <a:p>
            <a:r>
              <a:rPr lang="es-ES_tradnl" sz="4000" dirty="0"/>
              <a:t>Zona de Trabajo </a:t>
            </a:r>
          </a:p>
          <a:p>
            <a:r>
              <a:rPr lang="es-ES_tradnl" sz="4000" dirty="0"/>
              <a:t>Zona de Caída </a:t>
            </a:r>
          </a:p>
        </p:txBody>
      </p:sp>
    </p:spTree>
    <p:extLst>
      <p:ext uri="{BB962C8B-B14F-4D97-AF65-F5344CB8AC3E}">
        <p14:creationId xmlns:p14="http://schemas.microsoft.com/office/powerpoint/2010/main" val="128905297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C7E5F6-20F5-BB41-8152-F89BEC216371}"/>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s-ES_tradnl" sz="4000">
                <a:solidFill>
                  <a:srgbClr val="FFFFFF"/>
                </a:solidFill>
              </a:rPr>
              <a:t>Peligros</a:t>
            </a:r>
          </a:p>
        </p:txBody>
      </p:sp>
      <p:sp>
        <p:nvSpPr>
          <p:cNvPr id="4" name="Freeform 3">
            <a:extLst>
              <a:ext uri="{FF2B5EF4-FFF2-40B4-BE49-F238E27FC236}">
                <a16:creationId xmlns:a16="http://schemas.microsoft.com/office/drawing/2014/main" id="{A70B19BD-A547-6E45-89B6-AA32BBE1272D}"/>
              </a:ext>
            </a:extLst>
          </p:cNvPr>
          <p:cNvSpPr/>
          <p:nvPr/>
        </p:nvSpPr>
        <p:spPr>
          <a:xfrm>
            <a:off x="6519087" y="683838"/>
            <a:ext cx="4834712" cy="1514572"/>
          </a:xfrm>
          <a:custGeom>
            <a:avLst/>
            <a:gdLst>
              <a:gd name="connsiteX0" fmla="*/ 252434 w 1514572"/>
              <a:gd name="connsiteY0" fmla="*/ 0 h 4834712"/>
              <a:gd name="connsiteX1" fmla="*/ 1262138 w 1514572"/>
              <a:gd name="connsiteY1" fmla="*/ 0 h 4834712"/>
              <a:gd name="connsiteX2" fmla="*/ 1514572 w 1514572"/>
              <a:gd name="connsiteY2" fmla="*/ 252434 h 4834712"/>
              <a:gd name="connsiteX3" fmla="*/ 1514572 w 1514572"/>
              <a:gd name="connsiteY3" fmla="*/ 4834712 h 4834712"/>
              <a:gd name="connsiteX4" fmla="*/ 1514572 w 1514572"/>
              <a:gd name="connsiteY4" fmla="*/ 4834712 h 4834712"/>
              <a:gd name="connsiteX5" fmla="*/ 0 w 1514572"/>
              <a:gd name="connsiteY5" fmla="*/ 4834712 h 4834712"/>
              <a:gd name="connsiteX6" fmla="*/ 0 w 1514572"/>
              <a:gd name="connsiteY6" fmla="*/ 4834712 h 4834712"/>
              <a:gd name="connsiteX7" fmla="*/ 0 w 1514572"/>
              <a:gd name="connsiteY7" fmla="*/ 252434 h 4834712"/>
              <a:gd name="connsiteX8" fmla="*/ 252434 w 1514572"/>
              <a:gd name="connsiteY8" fmla="*/ 0 h 48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572" h="4834712">
                <a:moveTo>
                  <a:pt x="1514572" y="805802"/>
                </a:moveTo>
                <a:lnTo>
                  <a:pt x="1514572" y="4028910"/>
                </a:lnTo>
                <a:cubicBezTo>
                  <a:pt x="1514572" y="4473941"/>
                  <a:pt x="1479166" y="4834712"/>
                  <a:pt x="1435492" y="4834712"/>
                </a:cubicBezTo>
                <a:lnTo>
                  <a:pt x="0" y="4834712"/>
                </a:lnTo>
                <a:lnTo>
                  <a:pt x="0" y="4834712"/>
                </a:lnTo>
                <a:lnTo>
                  <a:pt x="0" y="0"/>
                </a:lnTo>
                <a:lnTo>
                  <a:pt x="0" y="0"/>
                </a:lnTo>
                <a:lnTo>
                  <a:pt x="1435492" y="0"/>
                </a:lnTo>
                <a:cubicBezTo>
                  <a:pt x="1479166" y="0"/>
                  <a:pt x="1514572" y="360771"/>
                  <a:pt x="1514572" y="805802"/>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115844" rIns="157754" bIns="115846" numCol="1" spcCol="1270" anchor="ctr" anchorCtr="0">
            <a:noAutofit/>
          </a:bodyPr>
          <a:lstStyle/>
          <a:p>
            <a:pPr marL="228600" lvl="1" indent="-228600" algn="l" defTabSz="977900">
              <a:lnSpc>
                <a:spcPct val="90000"/>
              </a:lnSpc>
              <a:spcBef>
                <a:spcPct val="0"/>
              </a:spcBef>
              <a:spcAft>
                <a:spcPct val="15000"/>
              </a:spcAft>
              <a:buChar char="•"/>
            </a:pPr>
            <a:r>
              <a:rPr lang="es-ES_tradnl" sz="2200" kern="1200"/>
              <a:t>Hacedoras de viudas, podredumbres, acostaduras, fauna</a:t>
            </a:r>
          </a:p>
        </p:txBody>
      </p:sp>
      <p:sp>
        <p:nvSpPr>
          <p:cNvPr id="5" name="Freeform 4">
            <a:extLst>
              <a:ext uri="{FF2B5EF4-FFF2-40B4-BE49-F238E27FC236}">
                <a16:creationId xmlns:a16="http://schemas.microsoft.com/office/drawing/2014/main" id="{12D8F7B0-4400-5642-9235-75D690FFD669}"/>
              </a:ext>
            </a:extLst>
          </p:cNvPr>
          <p:cNvSpPr/>
          <p:nvPr/>
        </p:nvSpPr>
        <p:spPr>
          <a:xfrm>
            <a:off x="3799562" y="491647"/>
            <a:ext cx="2719525" cy="1893215"/>
          </a:xfrm>
          <a:custGeom>
            <a:avLst/>
            <a:gdLst>
              <a:gd name="connsiteX0" fmla="*/ 0 w 2719525"/>
              <a:gd name="connsiteY0" fmla="*/ 315542 h 1893215"/>
              <a:gd name="connsiteX1" fmla="*/ 315542 w 2719525"/>
              <a:gd name="connsiteY1" fmla="*/ 0 h 1893215"/>
              <a:gd name="connsiteX2" fmla="*/ 2403983 w 2719525"/>
              <a:gd name="connsiteY2" fmla="*/ 0 h 1893215"/>
              <a:gd name="connsiteX3" fmla="*/ 2719525 w 2719525"/>
              <a:gd name="connsiteY3" fmla="*/ 315542 h 1893215"/>
              <a:gd name="connsiteX4" fmla="*/ 2719525 w 2719525"/>
              <a:gd name="connsiteY4" fmla="*/ 1577673 h 1893215"/>
              <a:gd name="connsiteX5" fmla="*/ 2403983 w 2719525"/>
              <a:gd name="connsiteY5" fmla="*/ 1893215 h 1893215"/>
              <a:gd name="connsiteX6" fmla="*/ 315542 w 2719525"/>
              <a:gd name="connsiteY6" fmla="*/ 1893215 h 1893215"/>
              <a:gd name="connsiteX7" fmla="*/ 0 w 2719525"/>
              <a:gd name="connsiteY7" fmla="*/ 1577673 h 1893215"/>
              <a:gd name="connsiteX8" fmla="*/ 0 w 2719525"/>
              <a:gd name="connsiteY8" fmla="*/ 315542 h 189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9525" h="1893215">
                <a:moveTo>
                  <a:pt x="0" y="315542"/>
                </a:moveTo>
                <a:cubicBezTo>
                  <a:pt x="0" y="141273"/>
                  <a:pt x="141273" y="0"/>
                  <a:pt x="315542" y="0"/>
                </a:cubicBezTo>
                <a:lnTo>
                  <a:pt x="2403983" y="0"/>
                </a:lnTo>
                <a:cubicBezTo>
                  <a:pt x="2578252" y="0"/>
                  <a:pt x="2719525" y="141273"/>
                  <a:pt x="2719525" y="315542"/>
                </a:cubicBezTo>
                <a:lnTo>
                  <a:pt x="2719525" y="1577673"/>
                </a:lnTo>
                <a:cubicBezTo>
                  <a:pt x="2719525" y="1751942"/>
                  <a:pt x="2578252" y="1893215"/>
                  <a:pt x="2403983" y="1893215"/>
                </a:cubicBezTo>
                <a:lnTo>
                  <a:pt x="315542" y="1893215"/>
                </a:lnTo>
                <a:cubicBezTo>
                  <a:pt x="141273" y="1893215"/>
                  <a:pt x="0" y="1751942"/>
                  <a:pt x="0" y="1577673"/>
                </a:cubicBezTo>
                <a:lnTo>
                  <a:pt x="0" y="315542"/>
                </a:lnTo>
                <a:close/>
              </a:path>
            </a:pathLst>
          </a:custGeom>
          <a:solidFill>
            <a:schemeClr val="tx1">
              <a:lumMod val="75000"/>
              <a:lumOff val="2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18149" tIns="155284" rIns="218149" bIns="155284" numCol="1" spcCol="1270" anchor="ctr" anchorCtr="0">
            <a:noAutofit/>
          </a:bodyPr>
          <a:lstStyle/>
          <a:p>
            <a:pPr marL="0" lvl="0" indent="0" algn="ctr" defTabSz="1466850">
              <a:lnSpc>
                <a:spcPct val="90000"/>
              </a:lnSpc>
              <a:spcBef>
                <a:spcPct val="0"/>
              </a:spcBef>
              <a:spcAft>
                <a:spcPct val="35000"/>
              </a:spcAft>
              <a:buNone/>
            </a:pPr>
            <a:r>
              <a:rPr lang="es-ES_tradnl" sz="3300" kern="1200"/>
              <a:t>Arbol</a:t>
            </a:r>
          </a:p>
        </p:txBody>
      </p:sp>
      <p:sp>
        <p:nvSpPr>
          <p:cNvPr id="6" name="Freeform 5">
            <a:extLst>
              <a:ext uri="{FF2B5EF4-FFF2-40B4-BE49-F238E27FC236}">
                <a16:creationId xmlns:a16="http://schemas.microsoft.com/office/drawing/2014/main" id="{E5FF3187-191F-DA4B-AFA0-F3B882C9AF48}"/>
              </a:ext>
            </a:extLst>
          </p:cNvPr>
          <p:cNvSpPr/>
          <p:nvPr/>
        </p:nvSpPr>
        <p:spPr>
          <a:xfrm>
            <a:off x="6519087" y="2671713"/>
            <a:ext cx="4834712" cy="1514572"/>
          </a:xfrm>
          <a:custGeom>
            <a:avLst/>
            <a:gdLst>
              <a:gd name="connsiteX0" fmla="*/ 252434 w 1514572"/>
              <a:gd name="connsiteY0" fmla="*/ 0 h 4834712"/>
              <a:gd name="connsiteX1" fmla="*/ 1262138 w 1514572"/>
              <a:gd name="connsiteY1" fmla="*/ 0 h 4834712"/>
              <a:gd name="connsiteX2" fmla="*/ 1514572 w 1514572"/>
              <a:gd name="connsiteY2" fmla="*/ 252434 h 4834712"/>
              <a:gd name="connsiteX3" fmla="*/ 1514572 w 1514572"/>
              <a:gd name="connsiteY3" fmla="*/ 4834712 h 4834712"/>
              <a:gd name="connsiteX4" fmla="*/ 1514572 w 1514572"/>
              <a:gd name="connsiteY4" fmla="*/ 4834712 h 4834712"/>
              <a:gd name="connsiteX5" fmla="*/ 0 w 1514572"/>
              <a:gd name="connsiteY5" fmla="*/ 4834712 h 4834712"/>
              <a:gd name="connsiteX6" fmla="*/ 0 w 1514572"/>
              <a:gd name="connsiteY6" fmla="*/ 4834712 h 4834712"/>
              <a:gd name="connsiteX7" fmla="*/ 0 w 1514572"/>
              <a:gd name="connsiteY7" fmla="*/ 252434 h 4834712"/>
              <a:gd name="connsiteX8" fmla="*/ 252434 w 1514572"/>
              <a:gd name="connsiteY8" fmla="*/ 0 h 48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572" h="4834712">
                <a:moveTo>
                  <a:pt x="1514572" y="805802"/>
                </a:moveTo>
                <a:lnTo>
                  <a:pt x="1514572" y="4028910"/>
                </a:lnTo>
                <a:cubicBezTo>
                  <a:pt x="1514572" y="4473941"/>
                  <a:pt x="1479166" y="4834712"/>
                  <a:pt x="1435492" y="4834712"/>
                </a:cubicBezTo>
                <a:lnTo>
                  <a:pt x="0" y="4834712"/>
                </a:lnTo>
                <a:lnTo>
                  <a:pt x="0" y="4834712"/>
                </a:lnTo>
                <a:lnTo>
                  <a:pt x="0" y="0"/>
                </a:lnTo>
                <a:lnTo>
                  <a:pt x="0" y="0"/>
                </a:lnTo>
                <a:lnTo>
                  <a:pt x="1435492" y="0"/>
                </a:lnTo>
                <a:cubicBezTo>
                  <a:pt x="1479166" y="0"/>
                  <a:pt x="1514572" y="360771"/>
                  <a:pt x="1514572" y="805802"/>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115845" rIns="157754" bIns="115845" numCol="1" spcCol="1270" anchor="ctr" anchorCtr="0">
            <a:noAutofit/>
          </a:bodyPr>
          <a:lstStyle/>
          <a:p>
            <a:pPr marL="228600" lvl="1" indent="-228600" algn="l" defTabSz="977900">
              <a:lnSpc>
                <a:spcPct val="90000"/>
              </a:lnSpc>
              <a:spcBef>
                <a:spcPct val="0"/>
              </a:spcBef>
              <a:spcAft>
                <a:spcPct val="15000"/>
              </a:spcAft>
              <a:buChar char="•"/>
            </a:pPr>
            <a:r>
              <a:rPr lang="es-ES_tradnl" sz="2200"/>
              <a:t>Es</a:t>
            </a:r>
            <a:r>
              <a:rPr lang="es-ES_tradnl" sz="2200" kern="1200"/>
              <a:t>tructures, líneas de electricidad, gente, mascotas</a:t>
            </a:r>
          </a:p>
        </p:txBody>
      </p:sp>
      <p:sp>
        <p:nvSpPr>
          <p:cNvPr id="10" name="Freeform 9">
            <a:extLst>
              <a:ext uri="{FF2B5EF4-FFF2-40B4-BE49-F238E27FC236}">
                <a16:creationId xmlns:a16="http://schemas.microsoft.com/office/drawing/2014/main" id="{A5CA36E7-8314-FB47-8406-B5E200200502}"/>
              </a:ext>
            </a:extLst>
          </p:cNvPr>
          <p:cNvSpPr/>
          <p:nvPr/>
        </p:nvSpPr>
        <p:spPr>
          <a:xfrm>
            <a:off x="3799561" y="2420658"/>
            <a:ext cx="2719525" cy="1893215"/>
          </a:xfrm>
          <a:custGeom>
            <a:avLst/>
            <a:gdLst>
              <a:gd name="connsiteX0" fmla="*/ 0 w 2719525"/>
              <a:gd name="connsiteY0" fmla="*/ 315542 h 1893215"/>
              <a:gd name="connsiteX1" fmla="*/ 315542 w 2719525"/>
              <a:gd name="connsiteY1" fmla="*/ 0 h 1893215"/>
              <a:gd name="connsiteX2" fmla="*/ 2403983 w 2719525"/>
              <a:gd name="connsiteY2" fmla="*/ 0 h 1893215"/>
              <a:gd name="connsiteX3" fmla="*/ 2719525 w 2719525"/>
              <a:gd name="connsiteY3" fmla="*/ 315542 h 1893215"/>
              <a:gd name="connsiteX4" fmla="*/ 2719525 w 2719525"/>
              <a:gd name="connsiteY4" fmla="*/ 1577673 h 1893215"/>
              <a:gd name="connsiteX5" fmla="*/ 2403983 w 2719525"/>
              <a:gd name="connsiteY5" fmla="*/ 1893215 h 1893215"/>
              <a:gd name="connsiteX6" fmla="*/ 315542 w 2719525"/>
              <a:gd name="connsiteY6" fmla="*/ 1893215 h 1893215"/>
              <a:gd name="connsiteX7" fmla="*/ 0 w 2719525"/>
              <a:gd name="connsiteY7" fmla="*/ 1577673 h 1893215"/>
              <a:gd name="connsiteX8" fmla="*/ 0 w 2719525"/>
              <a:gd name="connsiteY8" fmla="*/ 315542 h 189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9525" h="1893215">
                <a:moveTo>
                  <a:pt x="0" y="315542"/>
                </a:moveTo>
                <a:cubicBezTo>
                  <a:pt x="0" y="141273"/>
                  <a:pt x="141273" y="0"/>
                  <a:pt x="315542" y="0"/>
                </a:cubicBezTo>
                <a:lnTo>
                  <a:pt x="2403983" y="0"/>
                </a:lnTo>
                <a:cubicBezTo>
                  <a:pt x="2578252" y="0"/>
                  <a:pt x="2719525" y="141273"/>
                  <a:pt x="2719525" y="315542"/>
                </a:cubicBezTo>
                <a:lnTo>
                  <a:pt x="2719525" y="1577673"/>
                </a:lnTo>
                <a:cubicBezTo>
                  <a:pt x="2719525" y="1751942"/>
                  <a:pt x="2578252" y="1893215"/>
                  <a:pt x="2403983" y="1893215"/>
                </a:cubicBezTo>
                <a:lnTo>
                  <a:pt x="315542" y="1893215"/>
                </a:lnTo>
                <a:cubicBezTo>
                  <a:pt x="141273" y="1893215"/>
                  <a:pt x="0" y="1751942"/>
                  <a:pt x="0" y="1577673"/>
                </a:cubicBezTo>
                <a:lnTo>
                  <a:pt x="0" y="315542"/>
                </a:lnTo>
                <a:close/>
              </a:path>
            </a:pathLst>
          </a:custGeom>
          <a:solidFill>
            <a:schemeClr val="tx1">
              <a:lumMod val="75000"/>
              <a:lumOff val="2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18149" tIns="155284" rIns="218149" bIns="155284" numCol="1" spcCol="1270" anchor="ctr" anchorCtr="0">
            <a:noAutofit/>
          </a:bodyPr>
          <a:lstStyle/>
          <a:p>
            <a:pPr marL="0" lvl="0" indent="0" algn="ctr" defTabSz="1466850">
              <a:lnSpc>
                <a:spcPct val="90000"/>
              </a:lnSpc>
              <a:spcBef>
                <a:spcPct val="0"/>
              </a:spcBef>
              <a:spcAft>
                <a:spcPct val="35000"/>
              </a:spcAft>
              <a:buNone/>
            </a:pPr>
            <a:r>
              <a:rPr lang="es-ES_tradnl" sz="3300" kern="1200"/>
              <a:t>Ambiente</a:t>
            </a:r>
          </a:p>
        </p:txBody>
      </p:sp>
      <p:sp>
        <p:nvSpPr>
          <p:cNvPr id="11" name="Freeform 10">
            <a:extLst>
              <a:ext uri="{FF2B5EF4-FFF2-40B4-BE49-F238E27FC236}">
                <a16:creationId xmlns:a16="http://schemas.microsoft.com/office/drawing/2014/main" id="{39DC53AC-4E7A-BE47-819F-FF707F7E0737}"/>
              </a:ext>
            </a:extLst>
          </p:cNvPr>
          <p:cNvSpPr/>
          <p:nvPr/>
        </p:nvSpPr>
        <p:spPr>
          <a:xfrm>
            <a:off x="6519087" y="4659590"/>
            <a:ext cx="4834712" cy="1514572"/>
          </a:xfrm>
          <a:custGeom>
            <a:avLst/>
            <a:gdLst>
              <a:gd name="connsiteX0" fmla="*/ 252434 w 1514572"/>
              <a:gd name="connsiteY0" fmla="*/ 0 h 4834712"/>
              <a:gd name="connsiteX1" fmla="*/ 1262138 w 1514572"/>
              <a:gd name="connsiteY1" fmla="*/ 0 h 4834712"/>
              <a:gd name="connsiteX2" fmla="*/ 1514572 w 1514572"/>
              <a:gd name="connsiteY2" fmla="*/ 252434 h 4834712"/>
              <a:gd name="connsiteX3" fmla="*/ 1514572 w 1514572"/>
              <a:gd name="connsiteY3" fmla="*/ 4834712 h 4834712"/>
              <a:gd name="connsiteX4" fmla="*/ 1514572 w 1514572"/>
              <a:gd name="connsiteY4" fmla="*/ 4834712 h 4834712"/>
              <a:gd name="connsiteX5" fmla="*/ 0 w 1514572"/>
              <a:gd name="connsiteY5" fmla="*/ 4834712 h 4834712"/>
              <a:gd name="connsiteX6" fmla="*/ 0 w 1514572"/>
              <a:gd name="connsiteY6" fmla="*/ 4834712 h 4834712"/>
              <a:gd name="connsiteX7" fmla="*/ 0 w 1514572"/>
              <a:gd name="connsiteY7" fmla="*/ 252434 h 4834712"/>
              <a:gd name="connsiteX8" fmla="*/ 252434 w 1514572"/>
              <a:gd name="connsiteY8" fmla="*/ 0 h 48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572" h="4834712">
                <a:moveTo>
                  <a:pt x="1514572" y="805802"/>
                </a:moveTo>
                <a:lnTo>
                  <a:pt x="1514572" y="4028910"/>
                </a:lnTo>
                <a:cubicBezTo>
                  <a:pt x="1514572" y="4473941"/>
                  <a:pt x="1479166" y="4834712"/>
                  <a:pt x="1435492" y="4834712"/>
                </a:cubicBezTo>
                <a:lnTo>
                  <a:pt x="0" y="4834712"/>
                </a:lnTo>
                <a:lnTo>
                  <a:pt x="0" y="4834712"/>
                </a:lnTo>
                <a:lnTo>
                  <a:pt x="0" y="0"/>
                </a:lnTo>
                <a:lnTo>
                  <a:pt x="0" y="0"/>
                </a:lnTo>
                <a:lnTo>
                  <a:pt x="1435492" y="0"/>
                </a:lnTo>
                <a:cubicBezTo>
                  <a:pt x="1479166" y="0"/>
                  <a:pt x="1514572" y="360771"/>
                  <a:pt x="1514572" y="805802"/>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115845" rIns="157754" bIns="115845" numCol="1" spcCol="1270" anchor="ctr" anchorCtr="0">
            <a:noAutofit/>
          </a:bodyPr>
          <a:lstStyle/>
          <a:p>
            <a:pPr marL="228600" lvl="1" indent="-228600" algn="l" defTabSz="977900">
              <a:lnSpc>
                <a:spcPct val="90000"/>
              </a:lnSpc>
              <a:spcBef>
                <a:spcPct val="0"/>
              </a:spcBef>
              <a:spcAft>
                <a:spcPct val="15000"/>
              </a:spcAft>
              <a:buChar char="•"/>
            </a:pPr>
            <a:r>
              <a:rPr lang="es-ES_tradnl" sz="2200" kern="1200"/>
              <a:t>Clima, arboles atorados, energia en reposo, madera bajo presion, estructuras</a:t>
            </a:r>
          </a:p>
          <a:p>
            <a:pPr marL="228600" lvl="1" indent="-228600" algn="l" defTabSz="977900">
              <a:lnSpc>
                <a:spcPct val="90000"/>
              </a:lnSpc>
              <a:spcBef>
                <a:spcPct val="0"/>
              </a:spcBef>
              <a:spcAft>
                <a:spcPct val="15000"/>
              </a:spcAft>
              <a:buChar char="•"/>
            </a:pPr>
            <a:endParaRPr lang="es-ES_tradnl" sz="2200" kern="1200"/>
          </a:p>
        </p:txBody>
      </p:sp>
      <p:sp>
        <p:nvSpPr>
          <p:cNvPr id="12" name="Freeform 11">
            <a:extLst>
              <a:ext uri="{FF2B5EF4-FFF2-40B4-BE49-F238E27FC236}">
                <a16:creationId xmlns:a16="http://schemas.microsoft.com/office/drawing/2014/main" id="{F434324D-A135-F049-B3AB-1E9E405D2B2A}"/>
              </a:ext>
            </a:extLst>
          </p:cNvPr>
          <p:cNvSpPr/>
          <p:nvPr/>
        </p:nvSpPr>
        <p:spPr>
          <a:xfrm>
            <a:off x="3799562" y="4470268"/>
            <a:ext cx="2719525" cy="1893215"/>
          </a:xfrm>
          <a:custGeom>
            <a:avLst/>
            <a:gdLst>
              <a:gd name="connsiteX0" fmla="*/ 0 w 2719525"/>
              <a:gd name="connsiteY0" fmla="*/ 315542 h 1893215"/>
              <a:gd name="connsiteX1" fmla="*/ 315542 w 2719525"/>
              <a:gd name="connsiteY1" fmla="*/ 0 h 1893215"/>
              <a:gd name="connsiteX2" fmla="*/ 2403983 w 2719525"/>
              <a:gd name="connsiteY2" fmla="*/ 0 h 1893215"/>
              <a:gd name="connsiteX3" fmla="*/ 2719525 w 2719525"/>
              <a:gd name="connsiteY3" fmla="*/ 315542 h 1893215"/>
              <a:gd name="connsiteX4" fmla="*/ 2719525 w 2719525"/>
              <a:gd name="connsiteY4" fmla="*/ 1577673 h 1893215"/>
              <a:gd name="connsiteX5" fmla="*/ 2403983 w 2719525"/>
              <a:gd name="connsiteY5" fmla="*/ 1893215 h 1893215"/>
              <a:gd name="connsiteX6" fmla="*/ 315542 w 2719525"/>
              <a:gd name="connsiteY6" fmla="*/ 1893215 h 1893215"/>
              <a:gd name="connsiteX7" fmla="*/ 0 w 2719525"/>
              <a:gd name="connsiteY7" fmla="*/ 1577673 h 1893215"/>
              <a:gd name="connsiteX8" fmla="*/ 0 w 2719525"/>
              <a:gd name="connsiteY8" fmla="*/ 315542 h 189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9525" h="1893215">
                <a:moveTo>
                  <a:pt x="0" y="315542"/>
                </a:moveTo>
                <a:cubicBezTo>
                  <a:pt x="0" y="141273"/>
                  <a:pt x="141273" y="0"/>
                  <a:pt x="315542" y="0"/>
                </a:cubicBezTo>
                <a:lnTo>
                  <a:pt x="2403983" y="0"/>
                </a:lnTo>
                <a:cubicBezTo>
                  <a:pt x="2578252" y="0"/>
                  <a:pt x="2719525" y="141273"/>
                  <a:pt x="2719525" y="315542"/>
                </a:cubicBezTo>
                <a:lnTo>
                  <a:pt x="2719525" y="1577673"/>
                </a:lnTo>
                <a:cubicBezTo>
                  <a:pt x="2719525" y="1751942"/>
                  <a:pt x="2578252" y="1893215"/>
                  <a:pt x="2403983" y="1893215"/>
                </a:cubicBezTo>
                <a:lnTo>
                  <a:pt x="315542" y="1893215"/>
                </a:lnTo>
                <a:cubicBezTo>
                  <a:pt x="141273" y="1893215"/>
                  <a:pt x="0" y="1751942"/>
                  <a:pt x="0" y="1577673"/>
                </a:cubicBezTo>
                <a:lnTo>
                  <a:pt x="0" y="315542"/>
                </a:lnTo>
                <a:close/>
              </a:path>
            </a:pathLst>
          </a:custGeom>
          <a:solidFill>
            <a:schemeClr val="tx1">
              <a:lumMod val="75000"/>
              <a:lumOff val="2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18149" tIns="155284" rIns="218149" bIns="155284" numCol="1" spcCol="1270" anchor="ctr" anchorCtr="0">
            <a:noAutofit/>
          </a:bodyPr>
          <a:lstStyle/>
          <a:p>
            <a:pPr marL="0" lvl="0" indent="0" algn="ctr" defTabSz="1466850">
              <a:lnSpc>
                <a:spcPct val="90000"/>
              </a:lnSpc>
              <a:spcBef>
                <a:spcPct val="0"/>
              </a:spcBef>
              <a:spcAft>
                <a:spcPct val="35000"/>
              </a:spcAft>
              <a:buNone/>
            </a:pPr>
            <a:r>
              <a:rPr lang="es-ES_tradnl" sz="3300" kern="1200"/>
              <a:t>Tormenta</a:t>
            </a:r>
          </a:p>
          <a:p>
            <a:pPr marL="0" lvl="0" indent="0" algn="ctr" defTabSz="1466850">
              <a:lnSpc>
                <a:spcPct val="90000"/>
              </a:lnSpc>
              <a:spcBef>
                <a:spcPct val="0"/>
              </a:spcBef>
              <a:spcAft>
                <a:spcPct val="35000"/>
              </a:spcAft>
              <a:buNone/>
            </a:pPr>
            <a:endParaRPr lang="es-ES_tradnl" sz="3300" kern="1200"/>
          </a:p>
        </p:txBody>
      </p:sp>
      <p:pic>
        <p:nvPicPr>
          <p:cNvPr id="8" name="Picture 7">
            <a:extLst>
              <a:ext uri="{FF2B5EF4-FFF2-40B4-BE49-F238E27FC236}">
                <a16:creationId xmlns:a16="http://schemas.microsoft.com/office/drawing/2014/main" id="{8B35FBAC-603B-AF4C-B6A0-0FEBF467AB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764" y="266508"/>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A72D2B-F6DC-AD40-A359-7F78278BD788}"/>
              </a:ext>
            </a:extLst>
          </p:cNvPr>
          <p:cNvSpPr txBox="1"/>
          <p:nvPr/>
        </p:nvSpPr>
        <p:spPr>
          <a:xfrm>
            <a:off x="7446901" y="141111"/>
            <a:ext cx="5816906" cy="1200329"/>
          </a:xfrm>
          <a:prstGeom prst="rect">
            <a:avLst/>
          </a:prstGeom>
          <a:noFill/>
        </p:spPr>
        <p:txBody>
          <a:bodyPr wrap="square" rtlCol="0">
            <a:spAutoFit/>
          </a:bodyPr>
          <a:lstStyle/>
          <a:p>
            <a:r>
              <a:rPr lang="en-US" sz="7200" dirty="0" err="1"/>
              <a:t>Electricidad</a:t>
            </a:r>
            <a:endParaRPr lang="en-US" sz="7200" dirty="0"/>
          </a:p>
        </p:txBody>
      </p:sp>
      <p:pic>
        <p:nvPicPr>
          <p:cNvPr id="4" name="Picture 3">
            <a:extLst>
              <a:ext uri="{FF2B5EF4-FFF2-40B4-BE49-F238E27FC236}">
                <a16:creationId xmlns:a16="http://schemas.microsoft.com/office/drawing/2014/main" id="{2DAFBD9E-540A-6545-8E25-396490F75E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013" y="141111"/>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80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ee catch fire by electric wire">
            <a:hlinkClick r:id="" action="ppaction://media"/>
            <a:extLst>
              <a:ext uri="{FF2B5EF4-FFF2-40B4-BE49-F238E27FC236}">
                <a16:creationId xmlns:a16="http://schemas.microsoft.com/office/drawing/2014/main" id="{E55F27BE-6C20-4344-BBF2-B27AC3ACCE72}"/>
              </a:ext>
            </a:extLst>
          </p:cNvPr>
          <p:cNvPicPr>
            <a:picLocks noGrp="1" noRot="1" noChangeAspect="1"/>
          </p:cNvPicPr>
          <p:nvPr>
            <p:ph idx="4294967295"/>
            <a:videoFile r:link="rId1"/>
          </p:nvPr>
        </p:nvPicPr>
        <p:blipFill>
          <a:blip r:embed="rId4"/>
          <a:stretch>
            <a:fillRect/>
          </a:stretch>
        </p:blipFill>
        <p:spPr>
          <a:xfrm>
            <a:off x="0" y="0"/>
            <a:ext cx="12184655" cy="6858000"/>
          </a:xfrm>
          <a:prstGeom prst="rect">
            <a:avLst/>
          </a:prstGeom>
        </p:spPr>
      </p:pic>
    </p:spTree>
    <p:extLst>
      <p:ext uri="{BB962C8B-B14F-4D97-AF65-F5344CB8AC3E}">
        <p14:creationId xmlns:p14="http://schemas.microsoft.com/office/powerpoint/2010/main" val="412194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TotalTime>
  <Words>6546</Words>
  <Application>Microsoft Macintosh PowerPoint</Application>
  <PresentationFormat>Widescreen</PresentationFormat>
  <Paragraphs>595</Paragraphs>
  <Slides>56</Slides>
  <Notes>56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Gill Sans</vt:lpstr>
      <vt:lpstr>Minion Pro</vt:lpstr>
      <vt:lpstr>Office Theme</vt:lpstr>
      <vt:lpstr>Limpieza de Arboles Dañados por Tormentas</vt:lpstr>
      <vt:lpstr>Antes de Empezar</vt:lpstr>
      <vt:lpstr>Árbol Dañado Por Una Tormenta</vt:lpstr>
      <vt:lpstr>Limpieza de Arboles Danados por Tormentas/Huracanes</vt:lpstr>
      <vt:lpstr>Plan de corte de cinco pasos para remover arboles dañados por tormentas </vt:lpstr>
      <vt:lpstr>Paso 1. Identificar:  </vt:lpstr>
      <vt:lpstr>Peligros</vt:lpstr>
      <vt:lpstr>PowerPoint Presentation</vt:lpstr>
      <vt:lpstr>PowerPoint Presentation</vt:lpstr>
      <vt:lpstr>PowerPoint Presentation</vt:lpstr>
      <vt:lpstr>NO se acerque o toque ninguna línea de cables (electricidad, comunicación, cable u otro) hasta que la compañía haya confirmado que la línea esta de-energizada o muerta</vt:lpstr>
      <vt:lpstr>PowerPoint Presentation</vt:lpstr>
      <vt:lpstr>PowerPoint Presentation</vt:lpstr>
      <vt:lpstr>Zona de Trabajo/Caida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Pedestal and Root Plate </vt:lpstr>
      <vt:lpstr>PowerPoint Presentation</vt:lpstr>
      <vt:lpstr>PowerPoint Presentation</vt:lpstr>
      <vt:lpstr>PowerPoint Presentation</vt:lpstr>
      <vt:lpstr>Paso 3.  Cheque el Equipo</vt:lpstr>
      <vt:lpstr>PowerPoint Presentation</vt:lpstr>
      <vt:lpstr>Paso 4.  Plan de corte y Plan de escape</vt:lpstr>
      <vt:lpstr>Algunos cortes utilizes</vt:lpstr>
      <vt:lpstr>corte de perforación</vt:lpstr>
      <vt:lpstr>PowerPoint Presentation</vt:lpstr>
      <vt:lpstr>Corte desviado/sesgado</vt:lpstr>
      <vt:lpstr>Corte de rodilla controlado </vt:lpstr>
      <vt:lpstr>Corte de rodilla controlado </vt:lpstr>
      <vt:lpstr>Plan de Escape</vt:lpstr>
      <vt:lpstr>Escape Plan</vt:lpstr>
      <vt:lpstr>5.  Implemente el Plan y Repita los Pasos</vt:lpstr>
      <vt:lpstr>PowerPoint Presentation</vt:lpstr>
      <vt:lpstr>PowerPoint Presentation</vt:lpstr>
      <vt:lpstr>PowerPoint Presentation</vt:lpstr>
      <vt:lpstr>Conozca sus nudos y el aprenda a trabajar con las riatas</vt:lpstr>
      <vt:lpstr>Cuantas personas deben de estar cortando el árbol?</vt:lpstr>
      <vt:lpstr>Comunicacion de Orden y Respuesta -</vt:lpstr>
      <vt:lpstr>PowerPoint Presentation</vt:lpstr>
      <vt:lpstr>No continúe si existe duda/ incertidumbre!</vt:lpstr>
      <vt:lpstr>Comentarios Finales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Limpieza de Arboles Dañados por Tormentas</dc:title>
  <dc:creator>Ellen M. Bauske</dc:creator>
  <cp:lastModifiedBy>Sue Myers Smith</cp:lastModifiedBy>
  <cp:revision>4</cp:revision>
  <dcterms:created xsi:type="dcterms:W3CDTF">2020-05-06T22:02:22Z</dcterms:created>
  <dcterms:modified xsi:type="dcterms:W3CDTF">2023-05-15T17:22:15Z</dcterms:modified>
</cp:coreProperties>
</file>