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478" r:id="rId3"/>
    <p:sldId id="479" r:id="rId4"/>
    <p:sldId id="434" r:id="rId5"/>
    <p:sldId id="481" r:id="rId6"/>
    <p:sldId id="465" r:id="rId7"/>
    <p:sldId id="468" r:id="rId8"/>
    <p:sldId id="409" r:id="rId9"/>
    <p:sldId id="444" r:id="rId10"/>
    <p:sldId id="402" r:id="rId11"/>
    <p:sldId id="443" r:id="rId12"/>
    <p:sldId id="407" r:id="rId13"/>
    <p:sldId id="392" r:id="rId14"/>
    <p:sldId id="399" r:id="rId15"/>
    <p:sldId id="370" r:id="rId16"/>
    <p:sldId id="480" r:id="rId17"/>
    <p:sldId id="408" r:id="rId18"/>
    <p:sldId id="446" r:id="rId19"/>
    <p:sldId id="424" r:id="rId20"/>
    <p:sldId id="445" r:id="rId21"/>
    <p:sldId id="377" r:id="rId22"/>
    <p:sldId id="375" r:id="rId23"/>
    <p:sldId id="477" r:id="rId24"/>
    <p:sldId id="482" r:id="rId25"/>
    <p:sldId id="483" r:id="rId26"/>
    <p:sldId id="427" r:id="rId27"/>
    <p:sldId id="448" r:id="rId28"/>
    <p:sldId id="449" r:id="rId29"/>
    <p:sldId id="430" r:id="rId30"/>
    <p:sldId id="429" r:id="rId31"/>
    <p:sldId id="410" r:id="rId32"/>
    <p:sldId id="376" r:id="rId33"/>
    <p:sldId id="423" r:id="rId34"/>
    <p:sldId id="460" r:id="rId35"/>
    <p:sldId id="447" r:id="rId36"/>
    <p:sldId id="472" r:id="rId37"/>
    <p:sldId id="473" r:id="rId38"/>
    <p:sldId id="463" r:id="rId39"/>
    <p:sldId id="411" r:id="rId40"/>
    <p:sldId id="382" r:id="rId41"/>
    <p:sldId id="464" r:id="rId42"/>
    <p:sldId id="412" r:id="rId43"/>
    <p:sldId id="381" r:id="rId44"/>
    <p:sldId id="363" r:id="rId45"/>
    <p:sldId id="373" r:id="rId46"/>
    <p:sldId id="415" r:id="rId47"/>
    <p:sldId id="416" r:id="rId48"/>
    <p:sldId id="417" r:id="rId49"/>
    <p:sldId id="413" r:id="rId50"/>
    <p:sldId id="418" r:id="rId51"/>
    <p:sldId id="419" r:id="rId52"/>
    <p:sldId id="388" r:id="rId53"/>
    <p:sldId id="420" r:id="rId54"/>
    <p:sldId id="347" r:id="rId55"/>
    <p:sldId id="259" r:id="rId56"/>
    <p:sldId id="484"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43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48"/>
    <p:restoredTop sz="81293"/>
  </p:normalViewPr>
  <p:slideViewPr>
    <p:cSldViewPr snapToGrid="0" snapToObjects="1">
      <p:cViewPr>
        <p:scale>
          <a:sx n="70" d="100"/>
          <a:sy n="70" d="100"/>
        </p:scale>
        <p:origin x="1848" y="88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_rels/data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7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066F45-807F-41A1-88A9-4F828010602D}"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1650966D-9F50-4393-B98B-5C63739DB811}">
      <dgm:prSet/>
      <dgm:spPr/>
      <dgm:t>
        <a:bodyPr/>
        <a:lstStyle/>
        <a:p>
          <a:r>
            <a:rPr lang="en-US"/>
            <a:t>Put on Personal Protective Equipment (PPE)</a:t>
          </a:r>
        </a:p>
      </dgm:t>
    </dgm:pt>
    <dgm:pt modelId="{59288C63-AE49-4AED-A937-A75EAF2B672B}" type="parTrans" cxnId="{68053C5F-0F0D-4044-B14A-EA4A6C21D041}">
      <dgm:prSet/>
      <dgm:spPr/>
      <dgm:t>
        <a:bodyPr/>
        <a:lstStyle/>
        <a:p>
          <a:endParaRPr lang="en-US"/>
        </a:p>
      </dgm:t>
    </dgm:pt>
    <dgm:pt modelId="{C42278E5-A201-49C0-A89C-4471ADACC05F}" type="sibTrans" cxnId="{68053C5F-0F0D-4044-B14A-EA4A6C21D041}">
      <dgm:prSet/>
      <dgm:spPr/>
      <dgm:t>
        <a:bodyPr/>
        <a:lstStyle/>
        <a:p>
          <a:endParaRPr lang="en-US"/>
        </a:p>
      </dgm:t>
    </dgm:pt>
    <dgm:pt modelId="{C159DD3E-CA9E-48C4-855B-C65AB8F786D0}">
      <dgm:prSet/>
      <dgm:spPr/>
      <dgm:t>
        <a:bodyPr/>
        <a:lstStyle/>
        <a:p>
          <a:r>
            <a:rPr lang="en-US"/>
            <a:t>Inspect the chainsaw safety features</a:t>
          </a:r>
        </a:p>
      </dgm:t>
    </dgm:pt>
    <dgm:pt modelId="{48E3A0A8-68EE-43AC-9093-6A7B2E75D115}" type="parTrans" cxnId="{628EDCDD-F389-4D8A-AF2B-F98932CDD54D}">
      <dgm:prSet/>
      <dgm:spPr/>
      <dgm:t>
        <a:bodyPr/>
        <a:lstStyle/>
        <a:p>
          <a:endParaRPr lang="en-US"/>
        </a:p>
      </dgm:t>
    </dgm:pt>
    <dgm:pt modelId="{22688237-8F12-4BA1-AEAB-3B6442C1C9F3}" type="sibTrans" cxnId="{628EDCDD-F389-4D8A-AF2B-F98932CDD54D}">
      <dgm:prSet/>
      <dgm:spPr/>
      <dgm:t>
        <a:bodyPr/>
        <a:lstStyle/>
        <a:p>
          <a:endParaRPr lang="en-US"/>
        </a:p>
      </dgm:t>
    </dgm:pt>
    <dgm:pt modelId="{3D6653D4-8C32-004D-B17A-D2F5EB7E445D}" type="pres">
      <dgm:prSet presAssocID="{25066F45-807F-41A1-88A9-4F828010602D}" presName="Name0" presStyleCnt="0">
        <dgm:presLayoutVars>
          <dgm:dir/>
          <dgm:animLvl val="lvl"/>
          <dgm:resizeHandles val="exact"/>
        </dgm:presLayoutVars>
      </dgm:prSet>
      <dgm:spPr/>
    </dgm:pt>
    <dgm:pt modelId="{FB467D90-DD2C-0347-A250-1C351BE3BAFD}" type="pres">
      <dgm:prSet presAssocID="{C159DD3E-CA9E-48C4-855B-C65AB8F786D0}" presName="boxAndChildren" presStyleCnt="0"/>
      <dgm:spPr/>
    </dgm:pt>
    <dgm:pt modelId="{E4B06FFE-A7F3-424F-A276-BF70D98F50A5}" type="pres">
      <dgm:prSet presAssocID="{C159DD3E-CA9E-48C4-855B-C65AB8F786D0}" presName="parentTextBox" presStyleLbl="node1" presStyleIdx="0" presStyleCnt="2"/>
      <dgm:spPr/>
    </dgm:pt>
    <dgm:pt modelId="{1F9D16B2-A87B-424E-9E9D-35984B52AAB8}" type="pres">
      <dgm:prSet presAssocID="{C42278E5-A201-49C0-A89C-4471ADACC05F}" presName="sp" presStyleCnt="0"/>
      <dgm:spPr/>
    </dgm:pt>
    <dgm:pt modelId="{6E3E6027-64D9-184B-9E27-AA1EC0E9B9FB}" type="pres">
      <dgm:prSet presAssocID="{1650966D-9F50-4393-B98B-5C63739DB811}" presName="arrowAndChildren" presStyleCnt="0"/>
      <dgm:spPr/>
    </dgm:pt>
    <dgm:pt modelId="{B7C462D3-32FE-7547-8827-A9703ED1323F}" type="pres">
      <dgm:prSet presAssocID="{1650966D-9F50-4393-B98B-5C63739DB811}" presName="parentTextArrow" presStyleLbl="node1" presStyleIdx="1" presStyleCnt="2"/>
      <dgm:spPr/>
    </dgm:pt>
  </dgm:ptLst>
  <dgm:cxnLst>
    <dgm:cxn modelId="{159A8710-5EE1-1444-B37C-4259BCFC3115}" type="presOf" srcId="{1650966D-9F50-4393-B98B-5C63739DB811}" destId="{B7C462D3-32FE-7547-8827-A9703ED1323F}" srcOrd="0" destOrd="0" presId="urn:microsoft.com/office/officeart/2005/8/layout/process4"/>
    <dgm:cxn modelId="{BB272420-D7A7-4248-8872-56157376D6DA}" type="presOf" srcId="{25066F45-807F-41A1-88A9-4F828010602D}" destId="{3D6653D4-8C32-004D-B17A-D2F5EB7E445D}" srcOrd="0" destOrd="0" presId="urn:microsoft.com/office/officeart/2005/8/layout/process4"/>
    <dgm:cxn modelId="{68053C5F-0F0D-4044-B14A-EA4A6C21D041}" srcId="{25066F45-807F-41A1-88A9-4F828010602D}" destId="{1650966D-9F50-4393-B98B-5C63739DB811}" srcOrd="0" destOrd="0" parTransId="{59288C63-AE49-4AED-A937-A75EAF2B672B}" sibTransId="{C42278E5-A201-49C0-A89C-4471ADACC05F}"/>
    <dgm:cxn modelId="{0747DAC6-7188-614E-AA2E-16D1314AD511}" type="presOf" srcId="{C159DD3E-CA9E-48C4-855B-C65AB8F786D0}" destId="{E4B06FFE-A7F3-424F-A276-BF70D98F50A5}" srcOrd="0" destOrd="0" presId="urn:microsoft.com/office/officeart/2005/8/layout/process4"/>
    <dgm:cxn modelId="{628EDCDD-F389-4D8A-AF2B-F98932CDD54D}" srcId="{25066F45-807F-41A1-88A9-4F828010602D}" destId="{C159DD3E-CA9E-48C4-855B-C65AB8F786D0}" srcOrd="1" destOrd="0" parTransId="{48E3A0A8-68EE-43AC-9093-6A7B2E75D115}" sibTransId="{22688237-8F12-4BA1-AEAB-3B6442C1C9F3}"/>
    <dgm:cxn modelId="{1E18C9D5-CBB8-4C40-850E-8DEC5888A317}" type="presParOf" srcId="{3D6653D4-8C32-004D-B17A-D2F5EB7E445D}" destId="{FB467D90-DD2C-0347-A250-1C351BE3BAFD}" srcOrd="0" destOrd="0" presId="urn:microsoft.com/office/officeart/2005/8/layout/process4"/>
    <dgm:cxn modelId="{4CC7824F-F4C4-1E4C-BEB2-3AEA018EA068}" type="presParOf" srcId="{FB467D90-DD2C-0347-A250-1C351BE3BAFD}" destId="{E4B06FFE-A7F3-424F-A276-BF70D98F50A5}" srcOrd="0" destOrd="0" presId="urn:microsoft.com/office/officeart/2005/8/layout/process4"/>
    <dgm:cxn modelId="{81409EF5-A7D8-CD46-BAB3-1D0AB43CD074}" type="presParOf" srcId="{3D6653D4-8C32-004D-B17A-D2F5EB7E445D}" destId="{1F9D16B2-A87B-424E-9E9D-35984B52AAB8}" srcOrd="1" destOrd="0" presId="urn:microsoft.com/office/officeart/2005/8/layout/process4"/>
    <dgm:cxn modelId="{44907434-4F9E-9444-9844-674822ADB4CE}" type="presParOf" srcId="{3D6653D4-8C32-004D-B17A-D2F5EB7E445D}" destId="{6E3E6027-64D9-184B-9E27-AA1EC0E9B9FB}" srcOrd="2" destOrd="0" presId="urn:microsoft.com/office/officeart/2005/8/layout/process4"/>
    <dgm:cxn modelId="{BC53977B-4C00-E14A-A476-59B7583FC2D2}" type="presParOf" srcId="{6E3E6027-64D9-184B-9E27-AA1EC0E9B9FB}" destId="{B7C462D3-32FE-7547-8827-A9703ED1323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637A8B-8362-D34C-AE29-A429402F0837}"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FD0A00D9-9F99-AD47-9328-61D8CFD92AD5}">
      <dgm:prSet phldrT="[Text]"/>
      <dgm:spPr/>
      <dgm:t>
        <a:bodyPr/>
        <a:lstStyle/>
        <a:p>
          <a:r>
            <a:rPr lang="en-US" dirty="0"/>
            <a:t>1. Hazards and Work/Drop Zones</a:t>
          </a:r>
        </a:p>
      </dgm:t>
    </dgm:pt>
    <dgm:pt modelId="{5E68A6DB-46C9-2644-861D-598C94FFCCA4}" type="parTrans" cxnId="{FE7C0B04-BE86-7A44-A15F-4E5FC868A4DA}">
      <dgm:prSet/>
      <dgm:spPr/>
      <dgm:t>
        <a:bodyPr/>
        <a:lstStyle/>
        <a:p>
          <a:endParaRPr lang="en-US"/>
        </a:p>
      </dgm:t>
    </dgm:pt>
    <dgm:pt modelId="{BE724BD1-6986-0E43-B415-D485B4731364}" type="sibTrans" cxnId="{FE7C0B04-BE86-7A44-A15F-4E5FC868A4DA}">
      <dgm:prSet/>
      <dgm:spPr/>
      <dgm:t>
        <a:bodyPr/>
        <a:lstStyle/>
        <a:p>
          <a:endParaRPr lang="en-US"/>
        </a:p>
      </dgm:t>
    </dgm:pt>
    <dgm:pt modelId="{D636608B-3BEF-1C45-B99F-099EF668D723}">
      <dgm:prSet phldrT="[Text]"/>
      <dgm:spPr/>
      <dgm:t>
        <a:bodyPr/>
        <a:lstStyle/>
        <a:p>
          <a:r>
            <a:rPr lang="en-US" dirty="0"/>
            <a:t>2. Lean and Load</a:t>
          </a:r>
        </a:p>
      </dgm:t>
    </dgm:pt>
    <dgm:pt modelId="{D3DA0D2E-9FC8-8748-A887-08E49A2E3039}" type="parTrans" cxnId="{AC42A740-1777-034D-93A1-1FD2475D151B}">
      <dgm:prSet/>
      <dgm:spPr/>
      <dgm:t>
        <a:bodyPr/>
        <a:lstStyle/>
        <a:p>
          <a:endParaRPr lang="en-US"/>
        </a:p>
      </dgm:t>
    </dgm:pt>
    <dgm:pt modelId="{D74E8B7C-02BA-A34F-A267-340DCC1EB71D}" type="sibTrans" cxnId="{AC42A740-1777-034D-93A1-1FD2475D151B}">
      <dgm:prSet/>
      <dgm:spPr/>
      <dgm:t>
        <a:bodyPr/>
        <a:lstStyle/>
        <a:p>
          <a:endParaRPr lang="en-US"/>
        </a:p>
      </dgm:t>
    </dgm:pt>
    <dgm:pt modelId="{63F167FA-446E-8949-BE41-0DF132D6E073}">
      <dgm:prSet phldrT="[Text]"/>
      <dgm:spPr/>
      <dgm:t>
        <a:bodyPr/>
        <a:lstStyle/>
        <a:p>
          <a:r>
            <a:rPr lang="en-US" dirty="0"/>
            <a:t>3. Check Equipment</a:t>
          </a:r>
        </a:p>
      </dgm:t>
    </dgm:pt>
    <dgm:pt modelId="{86F1CB56-040B-5248-9809-01D0ED2CEB60}" type="parTrans" cxnId="{335BAF09-F18D-314F-B2E8-E3CD55ACDB05}">
      <dgm:prSet/>
      <dgm:spPr/>
      <dgm:t>
        <a:bodyPr/>
        <a:lstStyle/>
        <a:p>
          <a:endParaRPr lang="en-US"/>
        </a:p>
      </dgm:t>
    </dgm:pt>
    <dgm:pt modelId="{F2B4DAAE-E218-5549-9D28-F3193307FA1C}" type="sibTrans" cxnId="{335BAF09-F18D-314F-B2E8-E3CD55ACDB05}">
      <dgm:prSet/>
      <dgm:spPr/>
      <dgm:t>
        <a:bodyPr/>
        <a:lstStyle/>
        <a:p>
          <a:endParaRPr lang="en-US"/>
        </a:p>
      </dgm:t>
    </dgm:pt>
    <dgm:pt modelId="{950CE7DE-64E5-E94C-BBAA-B027CEF1FB81}">
      <dgm:prSet phldrT="[Text]"/>
      <dgm:spPr/>
      <dgm:t>
        <a:bodyPr/>
        <a:lstStyle/>
        <a:p>
          <a:r>
            <a:rPr lang="en-US" dirty="0"/>
            <a:t>4. Cut Plan /Escape Plan</a:t>
          </a:r>
        </a:p>
      </dgm:t>
    </dgm:pt>
    <dgm:pt modelId="{2C23AD7F-ACA6-5944-B044-DF336678B296}" type="parTrans" cxnId="{11F4D33B-2A8F-6E44-8458-8429454DCCE5}">
      <dgm:prSet/>
      <dgm:spPr/>
      <dgm:t>
        <a:bodyPr/>
        <a:lstStyle/>
        <a:p>
          <a:endParaRPr lang="en-US"/>
        </a:p>
      </dgm:t>
    </dgm:pt>
    <dgm:pt modelId="{7C9672A5-2826-904F-A72C-E8ED5EAD550C}" type="sibTrans" cxnId="{11F4D33B-2A8F-6E44-8458-8429454DCCE5}">
      <dgm:prSet/>
      <dgm:spPr/>
      <dgm:t>
        <a:bodyPr/>
        <a:lstStyle/>
        <a:p>
          <a:endParaRPr lang="en-US"/>
        </a:p>
      </dgm:t>
    </dgm:pt>
    <dgm:pt modelId="{B9362A18-8952-9648-9939-C0DCF785D702}">
      <dgm:prSet phldrT="[Text]"/>
      <dgm:spPr/>
      <dgm:t>
        <a:bodyPr/>
        <a:lstStyle/>
        <a:p>
          <a:r>
            <a:rPr lang="en-US" dirty="0"/>
            <a:t>5. Implement Plan</a:t>
          </a:r>
        </a:p>
        <a:p>
          <a:r>
            <a:rPr lang="en-US" dirty="0"/>
            <a:t>Repeat Steps</a:t>
          </a:r>
        </a:p>
      </dgm:t>
    </dgm:pt>
    <dgm:pt modelId="{DB5DBB92-5862-294A-B14B-F39398BBBB1F}" type="parTrans" cxnId="{ACC686D3-ABD0-8248-864F-674EEFA9DBB2}">
      <dgm:prSet/>
      <dgm:spPr/>
      <dgm:t>
        <a:bodyPr/>
        <a:lstStyle/>
        <a:p>
          <a:endParaRPr lang="en-US"/>
        </a:p>
      </dgm:t>
    </dgm:pt>
    <dgm:pt modelId="{4D32AE41-F955-1348-8298-B31A7871BCB0}" type="sibTrans" cxnId="{ACC686D3-ABD0-8248-864F-674EEFA9DBB2}">
      <dgm:prSet/>
      <dgm:spPr/>
      <dgm:t>
        <a:bodyPr/>
        <a:lstStyle/>
        <a:p>
          <a:endParaRPr lang="en-US"/>
        </a:p>
      </dgm:t>
    </dgm:pt>
    <dgm:pt modelId="{DF69E5CA-7CD4-2046-9049-FEF1332E5DD4}" type="pres">
      <dgm:prSet presAssocID="{FF637A8B-8362-D34C-AE29-A429402F0837}" presName="Name0" presStyleCnt="0">
        <dgm:presLayoutVars>
          <dgm:dir/>
          <dgm:resizeHandles val="exact"/>
        </dgm:presLayoutVars>
      </dgm:prSet>
      <dgm:spPr/>
    </dgm:pt>
    <dgm:pt modelId="{5E0E8A1C-1068-5440-8690-4B98B0BF6A17}" type="pres">
      <dgm:prSet presAssocID="{FF637A8B-8362-D34C-AE29-A429402F0837}" presName="cycle" presStyleCnt="0"/>
      <dgm:spPr/>
    </dgm:pt>
    <dgm:pt modelId="{96D4613B-7000-8642-B68F-868E52156C9D}" type="pres">
      <dgm:prSet presAssocID="{FD0A00D9-9F99-AD47-9328-61D8CFD92AD5}" presName="nodeFirstNode" presStyleLbl="node1" presStyleIdx="0" presStyleCnt="5">
        <dgm:presLayoutVars>
          <dgm:bulletEnabled val="1"/>
        </dgm:presLayoutVars>
      </dgm:prSet>
      <dgm:spPr/>
    </dgm:pt>
    <dgm:pt modelId="{350B11F3-50DF-6D44-945E-B60A20D521A3}" type="pres">
      <dgm:prSet presAssocID="{BE724BD1-6986-0E43-B415-D485B4731364}" presName="sibTransFirstNode" presStyleLbl="bgShp" presStyleIdx="0" presStyleCnt="1"/>
      <dgm:spPr/>
    </dgm:pt>
    <dgm:pt modelId="{558FD6BC-9E24-0D48-AA94-11BB2FF59104}" type="pres">
      <dgm:prSet presAssocID="{D636608B-3BEF-1C45-B99F-099EF668D723}" presName="nodeFollowingNodes" presStyleLbl="node1" presStyleIdx="1" presStyleCnt="5">
        <dgm:presLayoutVars>
          <dgm:bulletEnabled val="1"/>
        </dgm:presLayoutVars>
      </dgm:prSet>
      <dgm:spPr/>
    </dgm:pt>
    <dgm:pt modelId="{7CB3E2DB-2CF5-F549-B8D4-01DF4DBE484F}" type="pres">
      <dgm:prSet presAssocID="{63F167FA-446E-8949-BE41-0DF132D6E073}" presName="nodeFollowingNodes" presStyleLbl="node1" presStyleIdx="2" presStyleCnt="5">
        <dgm:presLayoutVars>
          <dgm:bulletEnabled val="1"/>
        </dgm:presLayoutVars>
      </dgm:prSet>
      <dgm:spPr/>
    </dgm:pt>
    <dgm:pt modelId="{385ECEDF-260E-3447-9831-D9562F29D6D4}" type="pres">
      <dgm:prSet presAssocID="{950CE7DE-64E5-E94C-BBAA-B027CEF1FB81}" presName="nodeFollowingNodes" presStyleLbl="node1" presStyleIdx="3" presStyleCnt="5">
        <dgm:presLayoutVars>
          <dgm:bulletEnabled val="1"/>
        </dgm:presLayoutVars>
      </dgm:prSet>
      <dgm:spPr/>
    </dgm:pt>
    <dgm:pt modelId="{0FDA5076-9349-5A48-BB7C-29FC8A14BC8B}" type="pres">
      <dgm:prSet presAssocID="{B9362A18-8952-9648-9939-C0DCF785D702}" presName="nodeFollowingNodes" presStyleLbl="node1" presStyleIdx="4" presStyleCnt="5">
        <dgm:presLayoutVars>
          <dgm:bulletEnabled val="1"/>
        </dgm:presLayoutVars>
      </dgm:prSet>
      <dgm:spPr/>
    </dgm:pt>
  </dgm:ptLst>
  <dgm:cxnLst>
    <dgm:cxn modelId="{FE7C0B04-BE86-7A44-A15F-4E5FC868A4DA}" srcId="{FF637A8B-8362-D34C-AE29-A429402F0837}" destId="{FD0A00D9-9F99-AD47-9328-61D8CFD92AD5}" srcOrd="0" destOrd="0" parTransId="{5E68A6DB-46C9-2644-861D-598C94FFCCA4}" sibTransId="{BE724BD1-6986-0E43-B415-D485B4731364}"/>
    <dgm:cxn modelId="{335BAF09-F18D-314F-B2E8-E3CD55ACDB05}" srcId="{FF637A8B-8362-D34C-AE29-A429402F0837}" destId="{63F167FA-446E-8949-BE41-0DF132D6E073}" srcOrd="2" destOrd="0" parTransId="{86F1CB56-040B-5248-9809-01D0ED2CEB60}" sibTransId="{F2B4DAAE-E218-5549-9D28-F3193307FA1C}"/>
    <dgm:cxn modelId="{CAF35E17-C897-FA42-91CC-EF087CEAB23E}" type="presOf" srcId="{B9362A18-8952-9648-9939-C0DCF785D702}" destId="{0FDA5076-9349-5A48-BB7C-29FC8A14BC8B}" srcOrd="0" destOrd="0" presId="urn:microsoft.com/office/officeart/2005/8/layout/cycle3"/>
    <dgm:cxn modelId="{2EEA4D29-9C9A-A544-908E-3C8A09D15A8A}" type="presOf" srcId="{63F167FA-446E-8949-BE41-0DF132D6E073}" destId="{7CB3E2DB-2CF5-F549-B8D4-01DF4DBE484F}" srcOrd="0" destOrd="0" presId="urn:microsoft.com/office/officeart/2005/8/layout/cycle3"/>
    <dgm:cxn modelId="{11F4D33B-2A8F-6E44-8458-8429454DCCE5}" srcId="{FF637A8B-8362-D34C-AE29-A429402F0837}" destId="{950CE7DE-64E5-E94C-BBAA-B027CEF1FB81}" srcOrd="3" destOrd="0" parTransId="{2C23AD7F-ACA6-5944-B044-DF336678B296}" sibTransId="{7C9672A5-2826-904F-A72C-E8ED5EAD550C}"/>
    <dgm:cxn modelId="{AC42A740-1777-034D-93A1-1FD2475D151B}" srcId="{FF637A8B-8362-D34C-AE29-A429402F0837}" destId="{D636608B-3BEF-1C45-B99F-099EF668D723}" srcOrd="1" destOrd="0" parTransId="{D3DA0D2E-9FC8-8748-A887-08E49A2E3039}" sibTransId="{D74E8B7C-02BA-A34F-A267-340DCC1EB71D}"/>
    <dgm:cxn modelId="{B5239D63-1F1F-3C4B-AFF9-16930EE49A99}" type="presOf" srcId="{FD0A00D9-9F99-AD47-9328-61D8CFD92AD5}" destId="{96D4613B-7000-8642-B68F-868E52156C9D}" srcOrd="0" destOrd="0" presId="urn:microsoft.com/office/officeart/2005/8/layout/cycle3"/>
    <dgm:cxn modelId="{B0B3FA7C-2412-424A-80A2-2966DAFB2885}" type="presOf" srcId="{FF637A8B-8362-D34C-AE29-A429402F0837}" destId="{DF69E5CA-7CD4-2046-9049-FEF1332E5DD4}" srcOrd="0" destOrd="0" presId="urn:microsoft.com/office/officeart/2005/8/layout/cycle3"/>
    <dgm:cxn modelId="{9BF21388-81B3-4E4C-875B-1651A7FB45C5}" type="presOf" srcId="{950CE7DE-64E5-E94C-BBAA-B027CEF1FB81}" destId="{385ECEDF-260E-3447-9831-D9562F29D6D4}" srcOrd="0" destOrd="0" presId="urn:microsoft.com/office/officeart/2005/8/layout/cycle3"/>
    <dgm:cxn modelId="{235F14AC-5483-9F4F-9337-2EDC909A83E4}" type="presOf" srcId="{BE724BD1-6986-0E43-B415-D485B4731364}" destId="{350B11F3-50DF-6D44-945E-B60A20D521A3}" srcOrd="0" destOrd="0" presId="urn:microsoft.com/office/officeart/2005/8/layout/cycle3"/>
    <dgm:cxn modelId="{FA5C43B3-35FB-2F4E-816A-7DB054C04447}" type="presOf" srcId="{D636608B-3BEF-1C45-B99F-099EF668D723}" destId="{558FD6BC-9E24-0D48-AA94-11BB2FF59104}" srcOrd="0" destOrd="0" presId="urn:microsoft.com/office/officeart/2005/8/layout/cycle3"/>
    <dgm:cxn modelId="{ACC686D3-ABD0-8248-864F-674EEFA9DBB2}" srcId="{FF637A8B-8362-D34C-AE29-A429402F0837}" destId="{B9362A18-8952-9648-9939-C0DCF785D702}" srcOrd="4" destOrd="0" parTransId="{DB5DBB92-5862-294A-B14B-F39398BBBB1F}" sibTransId="{4D32AE41-F955-1348-8298-B31A7871BCB0}"/>
    <dgm:cxn modelId="{1498AB06-31EE-F44F-92BA-229EAE36A8F0}" type="presParOf" srcId="{DF69E5CA-7CD4-2046-9049-FEF1332E5DD4}" destId="{5E0E8A1C-1068-5440-8690-4B98B0BF6A17}" srcOrd="0" destOrd="0" presId="urn:microsoft.com/office/officeart/2005/8/layout/cycle3"/>
    <dgm:cxn modelId="{FC283653-5E80-4C48-9F91-92C750B7AADA}" type="presParOf" srcId="{5E0E8A1C-1068-5440-8690-4B98B0BF6A17}" destId="{96D4613B-7000-8642-B68F-868E52156C9D}" srcOrd="0" destOrd="0" presId="urn:microsoft.com/office/officeart/2005/8/layout/cycle3"/>
    <dgm:cxn modelId="{31823AE9-B907-E146-B4F7-DDAE0C82DD94}" type="presParOf" srcId="{5E0E8A1C-1068-5440-8690-4B98B0BF6A17}" destId="{350B11F3-50DF-6D44-945E-B60A20D521A3}" srcOrd="1" destOrd="0" presId="urn:microsoft.com/office/officeart/2005/8/layout/cycle3"/>
    <dgm:cxn modelId="{A5A9BDCD-570D-0B4F-A808-FF22BAF151A5}" type="presParOf" srcId="{5E0E8A1C-1068-5440-8690-4B98B0BF6A17}" destId="{558FD6BC-9E24-0D48-AA94-11BB2FF59104}" srcOrd="2" destOrd="0" presId="urn:microsoft.com/office/officeart/2005/8/layout/cycle3"/>
    <dgm:cxn modelId="{6D083625-DFDE-5948-B0B5-BAC8401D1AFA}" type="presParOf" srcId="{5E0E8A1C-1068-5440-8690-4B98B0BF6A17}" destId="{7CB3E2DB-2CF5-F549-B8D4-01DF4DBE484F}" srcOrd="3" destOrd="0" presId="urn:microsoft.com/office/officeart/2005/8/layout/cycle3"/>
    <dgm:cxn modelId="{1E657FFE-5C46-5946-947F-7F779F45FC5F}" type="presParOf" srcId="{5E0E8A1C-1068-5440-8690-4B98B0BF6A17}" destId="{385ECEDF-260E-3447-9831-D9562F29D6D4}" srcOrd="4" destOrd="0" presId="urn:microsoft.com/office/officeart/2005/8/layout/cycle3"/>
    <dgm:cxn modelId="{1283FC2B-598D-0D4B-906C-4748F9F09052}" type="presParOf" srcId="{5E0E8A1C-1068-5440-8690-4B98B0BF6A17}" destId="{0FDA5076-9349-5A48-BB7C-29FC8A14BC8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637A8B-8362-D34C-AE29-A429402F0837}"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FD0A00D9-9F99-AD47-9328-61D8CFD92AD5}">
      <dgm:prSet phldrT="[Text]"/>
      <dgm:spPr/>
      <dgm:t>
        <a:bodyPr/>
        <a:lstStyle/>
        <a:p>
          <a:r>
            <a:rPr lang="en-US" dirty="0"/>
            <a:t>1. Hazards and Work/Drop Zone</a:t>
          </a:r>
        </a:p>
      </dgm:t>
    </dgm:pt>
    <dgm:pt modelId="{5E68A6DB-46C9-2644-861D-598C94FFCCA4}" type="parTrans" cxnId="{FE7C0B04-BE86-7A44-A15F-4E5FC868A4DA}">
      <dgm:prSet/>
      <dgm:spPr/>
      <dgm:t>
        <a:bodyPr/>
        <a:lstStyle/>
        <a:p>
          <a:endParaRPr lang="en-US"/>
        </a:p>
      </dgm:t>
    </dgm:pt>
    <dgm:pt modelId="{BE724BD1-6986-0E43-B415-D485B4731364}" type="sibTrans" cxnId="{FE7C0B04-BE86-7A44-A15F-4E5FC868A4DA}">
      <dgm:prSet/>
      <dgm:spPr/>
      <dgm:t>
        <a:bodyPr/>
        <a:lstStyle/>
        <a:p>
          <a:endParaRPr lang="en-US"/>
        </a:p>
      </dgm:t>
    </dgm:pt>
    <dgm:pt modelId="{D636608B-3BEF-1C45-B99F-099EF668D723}">
      <dgm:prSet phldrT="[Text]"/>
      <dgm:spPr/>
      <dgm:t>
        <a:bodyPr/>
        <a:lstStyle/>
        <a:p>
          <a:r>
            <a:rPr lang="en-US" dirty="0"/>
            <a:t>2. Lean and Load</a:t>
          </a:r>
        </a:p>
      </dgm:t>
    </dgm:pt>
    <dgm:pt modelId="{D3DA0D2E-9FC8-8748-A887-08E49A2E3039}" type="parTrans" cxnId="{AC42A740-1777-034D-93A1-1FD2475D151B}">
      <dgm:prSet/>
      <dgm:spPr/>
      <dgm:t>
        <a:bodyPr/>
        <a:lstStyle/>
        <a:p>
          <a:endParaRPr lang="en-US"/>
        </a:p>
      </dgm:t>
    </dgm:pt>
    <dgm:pt modelId="{D74E8B7C-02BA-A34F-A267-340DCC1EB71D}" type="sibTrans" cxnId="{AC42A740-1777-034D-93A1-1FD2475D151B}">
      <dgm:prSet/>
      <dgm:spPr/>
      <dgm:t>
        <a:bodyPr/>
        <a:lstStyle/>
        <a:p>
          <a:endParaRPr lang="en-US"/>
        </a:p>
      </dgm:t>
    </dgm:pt>
    <dgm:pt modelId="{63F167FA-446E-8949-BE41-0DF132D6E073}">
      <dgm:prSet phldrT="[Text]"/>
      <dgm:spPr/>
      <dgm:t>
        <a:bodyPr/>
        <a:lstStyle/>
        <a:p>
          <a:r>
            <a:rPr lang="en-US" dirty="0"/>
            <a:t>3. Check Equipment</a:t>
          </a:r>
        </a:p>
      </dgm:t>
    </dgm:pt>
    <dgm:pt modelId="{86F1CB56-040B-5248-9809-01D0ED2CEB60}" type="parTrans" cxnId="{335BAF09-F18D-314F-B2E8-E3CD55ACDB05}">
      <dgm:prSet/>
      <dgm:spPr/>
      <dgm:t>
        <a:bodyPr/>
        <a:lstStyle/>
        <a:p>
          <a:endParaRPr lang="en-US"/>
        </a:p>
      </dgm:t>
    </dgm:pt>
    <dgm:pt modelId="{F2B4DAAE-E218-5549-9D28-F3193307FA1C}" type="sibTrans" cxnId="{335BAF09-F18D-314F-B2E8-E3CD55ACDB05}">
      <dgm:prSet/>
      <dgm:spPr/>
      <dgm:t>
        <a:bodyPr/>
        <a:lstStyle/>
        <a:p>
          <a:endParaRPr lang="en-US"/>
        </a:p>
      </dgm:t>
    </dgm:pt>
    <dgm:pt modelId="{950CE7DE-64E5-E94C-BBAA-B027CEF1FB81}">
      <dgm:prSet phldrT="[Text]"/>
      <dgm:spPr/>
      <dgm:t>
        <a:bodyPr/>
        <a:lstStyle/>
        <a:p>
          <a:r>
            <a:rPr lang="en-US" dirty="0"/>
            <a:t>4. Cut Plan /Notch Plan/Escape Plan</a:t>
          </a:r>
        </a:p>
      </dgm:t>
    </dgm:pt>
    <dgm:pt modelId="{2C23AD7F-ACA6-5944-B044-DF336678B296}" type="parTrans" cxnId="{11F4D33B-2A8F-6E44-8458-8429454DCCE5}">
      <dgm:prSet/>
      <dgm:spPr/>
      <dgm:t>
        <a:bodyPr/>
        <a:lstStyle/>
        <a:p>
          <a:endParaRPr lang="en-US"/>
        </a:p>
      </dgm:t>
    </dgm:pt>
    <dgm:pt modelId="{7C9672A5-2826-904F-A72C-E8ED5EAD550C}" type="sibTrans" cxnId="{11F4D33B-2A8F-6E44-8458-8429454DCCE5}">
      <dgm:prSet/>
      <dgm:spPr/>
      <dgm:t>
        <a:bodyPr/>
        <a:lstStyle/>
        <a:p>
          <a:endParaRPr lang="en-US"/>
        </a:p>
      </dgm:t>
    </dgm:pt>
    <dgm:pt modelId="{B9362A18-8952-9648-9939-C0DCF785D702}">
      <dgm:prSet phldrT="[Text]" custT="1"/>
      <dgm:spPr/>
      <dgm:t>
        <a:bodyPr/>
        <a:lstStyle/>
        <a:p>
          <a:r>
            <a:rPr lang="en-US" sz="3200" dirty="0"/>
            <a:t>5. Implement Plan</a:t>
          </a:r>
        </a:p>
        <a:p>
          <a:r>
            <a:rPr lang="en-US" sz="3200" dirty="0"/>
            <a:t>Repeat Steps</a:t>
          </a:r>
        </a:p>
      </dgm:t>
    </dgm:pt>
    <dgm:pt modelId="{DB5DBB92-5862-294A-B14B-F39398BBBB1F}" type="parTrans" cxnId="{ACC686D3-ABD0-8248-864F-674EEFA9DBB2}">
      <dgm:prSet/>
      <dgm:spPr/>
      <dgm:t>
        <a:bodyPr/>
        <a:lstStyle/>
        <a:p>
          <a:endParaRPr lang="en-US"/>
        </a:p>
      </dgm:t>
    </dgm:pt>
    <dgm:pt modelId="{4D32AE41-F955-1348-8298-B31A7871BCB0}" type="sibTrans" cxnId="{ACC686D3-ABD0-8248-864F-674EEFA9DBB2}">
      <dgm:prSet/>
      <dgm:spPr/>
      <dgm:t>
        <a:bodyPr/>
        <a:lstStyle/>
        <a:p>
          <a:endParaRPr lang="en-US"/>
        </a:p>
      </dgm:t>
    </dgm:pt>
    <dgm:pt modelId="{DF69E5CA-7CD4-2046-9049-FEF1332E5DD4}" type="pres">
      <dgm:prSet presAssocID="{FF637A8B-8362-D34C-AE29-A429402F0837}" presName="Name0" presStyleCnt="0">
        <dgm:presLayoutVars>
          <dgm:dir/>
          <dgm:resizeHandles val="exact"/>
        </dgm:presLayoutVars>
      </dgm:prSet>
      <dgm:spPr/>
    </dgm:pt>
    <dgm:pt modelId="{5E0E8A1C-1068-5440-8690-4B98B0BF6A17}" type="pres">
      <dgm:prSet presAssocID="{FF637A8B-8362-D34C-AE29-A429402F0837}" presName="cycle" presStyleCnt="0"/>
      <dgm:spPr/>
    </dgm:pt>
    <dgm:pt modelId="{96D4613B-7000-8642-B68F-868E52156C9D}" type="pres">
      <dgm:prSet presAssocID="{FD0A00D9-9F99-AD47-9328-61D8CFD92AD5}" presName="nodeFirstNode" presStyleLbl="node1" presStyleIdx="0" presStyleCnt="5">
        <dgm:presLayoutVars>
          <dgm:bulletEnabled val="1"/>
        </dgm:presLayoutVars>
      </dgm:prSet>
      <dgm:spPr/>
    </dgm:pt>
    <dgm:pt modelId="{350B11F3-50DF-6D44-945E-B60A20D521A3}" type="pres">
      <dgm:prSet presAssocID="{BE724BD1-6986-0E43-B415-D485B4731364}" presName="sibTransFirstNode" presStyleLbl="bgShp" presStyleIdx="0" presStyleCnt="1"/>
      <dgm:spPr/>
    </dgm:pt>
    <dgm:pt modelId="{558FD6BC-9E24-0D48-AA94-11BB2FF59104}" type="pres">
      <dgm:prSet presAssocID="{D636608B-3BEF-1C45-B99F-099EF668D723}" presName="nodeFollowingNodes" presStyleLbl="node1" presStyleIdx="1" presStyleCnt="5">
        <dgm:presLayoutVars>
          <dgm:bulletEnabled val="1"/>
        </dgm:presLayoutVars>
      </dgm:prSet>
      <dgm:spPr/>
    </dgm:pt>
    <dgm:pt modelId="{7CB3E2DB-2CF5-F549-B8D4-01DF4DBE484F}" type="pres">
      <dgm:prSet presAssocID="{63F167FA-446E-8949-BE41-0DF132D6E073}" presName="nodeFollowingNodes" presStyleLbl="node1" presStyleIdx="2" presStyleCnt="5">
        <dgm:presLayoutVars>
          <dgm:bulletEnabled val="1"/>
        </dgm:presLayoutVars>
      </dgm:prSet>
      <dgm:spPr/>
    </dgm:pt>
    <dgm:pt modelId="{385ECEDF-260E-3447-9831-D9562F29D6D4}" type="pres">
      <dgm:prSet presAssocID="{950CE7DE-64E5-E94C-BBAA-B027CEF1FB81}" presName="nodeFollowingNodes" presStyleLbl="node1" presStyleIdx="3" presStyleCnt="5">
        <dgm:presLayoutVars>
          <dgm:bulletEnabled val="1"/>
        </dgm:presLayoutVars>
      </dgm:prSet>
      <dgm:spPr/>
    </dgm:pt>
    <dgm:pt modelId="{0FDA5076-9349-5A48-BB7C-29FC8A14BC8B}" type="pres">
      <dgm:prSet presAssocID="{B9362A18-8952-9648-9939-C0DCF785D702}" presName="nodeFollowingNodes" presStyleLbl="node1" presStyleIdx="4" presStyleCnt="5" custScaleX="174293" custScaleY="165420" custRadScaleRad="93893" custRadScaleInc="-10877">
        <dgm:presLayoutVars>
          <dgm:bulletEnabled val="1"/>
        </dgm:presLayoutVars>
      </dgm:prSet>
      <dgm:spPr/>
    </dgm:pt>
  </dgm:ptLst>
  <dgm:cxnLst>
    <dgm:cxn modelId="{FE7C0B04-BE86-7A44-A15F-4E5FC868A4DA}" srcId="{FF637A8B-8362-D34C-AE29-A429402F0837}" destId="{FD0A00D9-9F99-AD47-9328-61D8CFD92AD5}" srcOrd="0" destOrd="0" parTransId="{5E68A6DB-46C9-2644-861D-598C94FFCCA4}" sibTransId="{BE724BD1-6986-0E43-B415-D485B4731364}"/>
    <dgm:cxn modelId="{335BAF09-F18D-314F-B2E8-E3CD55ACDB05}" srcId="{FF637A8B-8362-D34C-AE29-A429402F0837}" destId="{63F167FA-446E-8949-BE41-0DF132D6E073}" srcOrd="2" destOrd="0" parTransId="{86F1CB56-040B-5248-9809-01D0ED2CEB60}" sibTransId="{F2B4DAAE-E218-5549-9D28-F3193307FA1C}"/>
    <dgm:cxn modelId="{CAF35E17-C897-FA42-91CC-EF087CEAB23E}" type="presOf" srcId="{B9362A18-8952-9648-9939-C0DCF785D702}" destId="{0FDA5076-9349-5A48-BB7C-29FC8A14BC8B}" srcOrd="0" destOrd="0" presId="urn:microsoft.com/office/officeart/2005/8/layout/cycle3"/>
    <dgm:cxn modelId="{2EEA4D29-9C9A-A544-908E-3C8A09D15A8A}" type="presOf" srcId="{63F167FA-446E-8949-BE41-0DF132D6E073}" destId="{7CB3E2DB-2CF5-F549-B8D4-01DF4DBE484F}" srcOrd="0" destOrd="0" presId="urn:microsoft.com/office/officeart/2005/8/layout/cycle3"/>
    <dgm:cxn modelId="{11F4D33B-2A8F-6E44-8458-8429454DCCE5}" srcId="{FF637A8B-8362-D34C-AE29-A429402F0837}" destId="{950CE7DE-64E5-E94C-BBAA-B027CEF1FB81}" srcOrd="3" destOrd="0" parTransId="{2C23AD7F-ACA6-5944-B044-DF336678B296}" sibTransId="{7C9672A5-2826-904F-A72C-E8ED5EAD550C}"/>
    <dgm:cxn modelId="{AC42A740-1777-034D-93A1-1FD2475D151B}" srcId="{FF637A8B-8362-D34C-AE29-A429402F0837}" destId="{D636608B-3BEF-1C45-B99F-099EF668D723}" srcOrd="1" destOrd="0" parTransId="{D3DA0D2E-9FC8-8748-A887-08E49A2E3039}" sibTransId="{D74E8B7C-02BA-A34F-A267-340DCC1EB71D}"/>
    <dgm:cxn modelId="{B5239D63-1F1F-3C4B-AFF9-16930EE49A99}" type="presOf" srcId="{FD0A00D9-9F99-AD47-9328-61D8CFD92AD5}" destId="{96D4613B-7000-8642-B68F-868E52156C9D}" srcOrd="0" destOrd="0" presId="urn:microsoft.com/office/officeart/2005/8/layout/cycle3"/>
    <dgm:cxn modelId="{B0B3FA7C-2412-424A-80A2-2966DAFB2885}" type="presOf" srcId="{FF637A8B-8362-D34C-AE29-A429402F0837}" destId="{DF69E5CA-7CD4-2046-9049-FEF1332E5DD4}" srcOrd="0" destOrd="0" presId="urn:microsoft.com/office/officeart/2005/8/layout/cycle3"/>
    <dgm:cxn modelId="{9BF21388-81B3-4E4C-875B-1651A7FB45C5}" type="presOf" srcId="{950CE7DE-64E5-E94C-BBAA-B027CEF1FB81}" destId="{385ECEDF-260E-3447-9831-D9562F29D6D4}" srcOrd="0" destOrd="0" presId="urn:microsoft.com/office/officeart/2005/8/layout/cycle3"/>
    <dgm:cxn modelId="{235F14AC-5483-9F4F-9337-2EDC909A83E4}" type="presOf" srcId="{BE724BD1-6986-0E43-B415-D485B4731364}" destId="{350B11F3-50DF-6D44-945E-B60A20D521A3}" srcOrd="0" destOrd="0" presId="urn:microsoft.com/office/officeart/2005/8/layout/cycle3"/>
    <dgm:cxn modelId="{FA5C43B3-35FB-2F4E-816A-7DB054C04447}" type="presOf" srcId="{D636608B-3BEF-1C45-B99F-099EF668D723}" destId="{558FD6BC-9E24-0D48-AA94-11BB2FF59104}" srcOrd="0" destOrd="0" presId="urn:microsoft.com/office/officeart/2005/8/layout/cycle3"/>
    <dgm:cxn modelId="{ACC686D3-ABD0-8248-864F-674EEFA9DBB2}" srcId="{FF637A8B-8362-D34C-AE29-A429402F0837}" destId="{B9362A18-8952-9648-9939-C0DCF785D702}" srcOrd="4" destOrd="0" parTransId="{DB5DBB92-5862-294A-B14B-F39398BBBB1F}" sibTransId="{4D32AE41-F955-1348-8298-B31A7871BCB0}"/>
    <dgm:cxn modelId="{1498AB06-31EE-F44F-92BA-229EAE36A8F0}" type="presParOf" srcId="{DF69E5CA-7CD4-2046-9049-FEF1332E5DD4}" destId="{5E0E8A1C-1068-5440-8690-4B98B0BF6A17}" srcOrd="0" destOrd="0" presId="urn:microsoft.com/office/officeart/2005/8/layout/cycle3"/>
    <dgm:cxn modelId="{FC283653-5E80-4C48-9F91-92C750B7AADA}" type="presParOf" srcId="{5E0E8A1C-1068-5440-8690-4B98B0BF6A17}" destId="{96D4613B-7000-8642-B68F-868E52156C9D}" srcOrd="0" destOrd="0" presId="urn:microsoft.com/office/officeart/2005/8/layout/cycle3"/>
    <dgm:cxn modelId="{31823AE9-B907-E146-B4F7-DDAE0C82DD94}" type="presParOf" srcId="{5E0E8A1C-1068-5440-8690-4B98B0BF6A17}" destId="{350B11F3-50DF-6D44-945E-B60A20D521A3}" srcOrd="1" destOrd="0" presId="urn:microsoft.com/office/officeart/2005/8/layout/cycle3"/>
    <dgm:cxn modelId="{A5A9BDCD-570D-0B4F-A808-FF22BAF151A5}" type="presParOf" srcId="{5E0E8A1C-1068-5440-8690-4B98B0BF6A17}" destId="{558FD6BC-9E24-0D48-AA94-11BB2FF59104}" srcOrd="2" destOrd="0" presId="urn:microsoft.com/office/officeart/2005/8/layout/cycle3"/>
    <dgm:cxn modelId="{6D083625-DFDE-5948-B0B5-BAC8401D1AFA}" type="presParOf" srcId="{5E0E8A1C-1068-5440-8690-4B98B0BF6A17}" destId="{7CB3E2DB-2CF5-F549-B8D4-01DF4DBE484F}" srcOrd="3" destOrd="0" presId="urn:microsoft.com/office/officeart/2005/8/layout/cycle3"/>
    <dgm:cxn modelId="{1E657FFE-5C46-5946-947F-7F779F45FC5F}" type="presParOf" srcId="{5E0E8A1C-1068-5440-8690-4B98B0BF6A17}" destId="{385ECEDF-260E-3447-9831-D9562F29D6D4}" srcOrd="4" destOrd="0" presId="urn:microsoft.com/office/officeart/2005/8/layout/cycle3"/>
    <dgm:cxn modelId="{1283FC2B-598D-0D4B-906C-4748F9F09052}" type="presParOf" srcId="{5E0E8A1C-1068-5440-8690-4B98B0BF6A17}" destId="{0FDA5076-9349-5A48-BB7C-29FC8A14BC8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637A8B-8362-D34C-AE29-A429402F0837}"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FD0A00D9-9F99-AD47-9328-61D8CFD92AD5}">
      <dgm:prSet phldrT="[Text]"/>
      <dgm:spPr/>
      <dgm:t>
        <a:bodyPr/>
        <a:lstStyle/>
        <a:p>
          <a:r>
            <a:rPr lang="en-US" dirty="0"/>
            <a:t>1. Hazards and Work/Drop Zone</a:t>
          </a:r>
        </a:p>
      </dgm:t>
    </dgm:pt>
    <dgm:pt modelId="{5E68A6DB-46C9-2644-861D-598C94FFCCA4}" type="parTrans" cxnId="{FE7C0B04-BE86-7A44-A15F-4E5FC868A4DA}">
      <dgm:prSet/>
      <dgm:spPr/>
      <dgm:t>
        <a:bodyPr/>
        <a:lstStyle/>
        <a:p>
          <a:endParaRPr lang="en-US"/>
        </a:p>
      </dgm:t>
    </dgm:pt>
    <dgm:pt modelId="{BE724BD1-6986-0E43-B415-D485B4731364}" type="sibTrans" cxnId="{FE7C0B04-BE86-7A44-A15F-4E5FC868A4DA}">
      <dgm:prSet/>
      <dgm:spPr/>
      <dgm:t>
        <a:bodyPr/>
        <a:lstStyle/>
        <a:p>
          <a:endParaRPr lang="en-US"/>
        </a:p>
      </dgm:t>
    </dgm:pt>
    <dgm:pt modelId="{D636608B-3BEF-1C45-B99F-099EF668D723}">
      <dgm:prSet phldrT="[Text]"/>
      <dgm:spPr/>
      <dgm:t>
        <a:bodyPr/>
        <a:lstStyle/>
        <a:p>
          <a:r>
            <a:rPr lang="en-US" dirty="0"/>
            <a:t>2. Lean and Load</a:t>
          </a:r>
        </a:p>
      </dgm:t>
    </dgm:pt>
    <dgm:pt modelId="{D3DA0D2E-9FC8-8748-A887-08E49A2E3039}" type="parTrans" cxnId="{AC42A740-1777-034D-93A1-1FD2475D151B}">
      <dgm:prSet/>
      <dgm:spPr/>
      <dgm:t>
        <a:bodyPr/>
        <a:lstStyle/>
        <a:p>
          <a:endParaRPr lang="en-US"/>
        </a:p>
      </dgm:t>
    </dgm:pt>
    <dgm:pt modelId="{D74E8B7C-02BA-A34F-A267-340DCC1EB71D}" type="sibTrans" cxnId="{AC42A740-1777-034D-93A1-1FD2475D151B}">
      <dgm:prSet/>
      <dgm:spPr/>
      <dgm:t>
        <a:bodyPr/>
        <a:lstStyle/>
        <a:p>
          <a:endParaRPr lang="en-US"/>
        </a:p>
      </dgm:t>
    </dgm:pt>
    <dgm:pt modelId="{63F167FA-446E-8949-BE41-0DF132D6E073}">
      <dgm:prSet phldrT="[Text]"/>
      <dgm:spPr/>
      <dgm:t>
        <a:bodyPr/>
        <a:lstStyle/>
        <a:p>
          <a:r>
            <a:rPr lang="en-US" dirty="0"/>
            <a:t>3. Check Equipment</a:t>
          </a:r>
        </a:p>
      </dgm:t>
    </dgm:pt>
    <dgm:pt modelId="{86F1CB56-040B-5248-9809-01D0ED2CEB60}" type="parTrans" cxnId="{335BAF09-F18D-314F-B2E8-E3CD55ACDB05}">
      <dgm:prSet/>
      <dgm:spPr/>
      <dgm:t>
        <a:bodyPr/>
        <a:lstStyle/>
        <a:p>
          <a:endParaRPr lang="en-US"/>
        </a:p>
      </dgm:t>
    </dgm:pt>
    <dgm:pt modelId="{F2B4DAAE-E218-5549-9D28-F3193307FA1C}" type="sibTrans" cxnId="{335BAF09-F18D-314F-B2E8-E3CD55ACDB05}">
      <dgm:prSet/>
      <dgm:spPr/>
      <dgm:t>
        <a:bodyPr/>
        <a:lstStyle/>
        <a:p>
          <a:endParaRPr lang="en-US"/>
        </a:p>
      </dgm:t>
    </dgm:pt>
    <dgm:pt modelId="{950CE7DE-64E5-E94C-BBAA-B027CEF1FB81}">
      <dgm:prSet phldrT="[Text]"/>
      <dgm:spPr/>
      <dgm:t>
        <a:bodyPr/>
        <a:lstStyle/>
        <a:p>
          <a:r>
            <a:rPr lang="en-US" dirty="0"/>
            <a:t>4. Cut Plan /Notch Plan/Escape Plan</a:t>
          </a:r>
        </a:p>
      </dgm:t>
    </dgm:pt>
    <dgm:pt modelId="{2C23AD7F-ACA6-5944-B044-DF336678B296}" type="parTrans" cxnId="{11F4D33B-2A8F-6E44-8458-8429454DCCE5}">
      <dgm:prSet/>
      <dgm:spPr/>
      <dgm:t>
        <a:bodyPr/>
        <a:lstStyle/>
        <a:p>
          <a:endParaRPr lang="en-US"/>
        </a:p>
      </dgm:t>
    </dgm:pt>
    <dgm:pt modelId="{7C9672A5-2826-904F-A72C-E8ED5EAD550C}" type="sibTrans" cxnId="{11F4D33B-2A8F-6E44-8458-8429454DCCE5}">
      <dgm:prSet/>
      <dgm:spPr/>
      <dgm:t>
        <a:bodyPr/>
        <a:lstStyle/>
        <a:p>
          <a:endParaRPr lang="en-US"/>
        </a:p>
      </dgm:t>
    </dgm:pt>
    <dgm:pt modelId="{B9362A18-8952-9648-9939-C0DCF785D702}">
      <dgm:prSet phldrT="[Text]"/>
      <dgm:spPr/>
      <dgm:t>
        <a:bodyPr/>
        <a:lstStyle/>
        <a:p>
          <a:r>
            <a:rPr lang="en-US" dirty="0"/>
            <a:t>5. Implement Plan</a:t>
          </a:r>
        </a:p>
        <a:p>
          <a:r>
            <a:rPr lang="en-US" dirty="0"/>
            <a:t>Repeat Steps</a:t>
          </a:r>
        </a:p>
      </dgm:t>
    </dgm:pt>
    <dgm:pt modelId="{DB5DBB92-5862-294A-B14B-F39398BBBB1F}" type="parTrans" cxnId="{ACC686D3-ABD0-8248-864F-674EEFA9DBB2}">
      <dgm:prSet/>
      <dgm:spPr/>
      <dgm:t>
        <a:bodyPr/>
        <a:lstStyle/>
        <a:p>
          <a:endParaRPr lang="en-US"/>
        </a:p>
      </dgm:t>
    </dgm:pt>
    <dgm:pt modelId="{4D32AE41-F955-1348-8298-B31A7871BCB0}" type="sibTrans" cxnId="{ACC686D3-ABD0-8248-864F-674EEFA9DBB2}">
      <dgm:prSet/>
      <dgm:spPr/>
      <dgm:t>
        <a:bodyPr/>
        <a:lstStyle/>
        <a:p>
          <a:endParaRPr lang="en-US"/>
        </a:p>
      </dgm:t>
    </dgm:pt>
    <dgm:pt modelId="{DF69E5CA-7CD4-2046-9049-FEF1332E5DD4}" type="pres">
      <dgm:prSet presAssocID="{FF637A8B-8362-D34C-AE29-A429402F0837}" presName="Name0" presStyleCnt="0">
        <dgm:presLayoutVars>
          <dgm:dir/>
          <dgm:resizeHandles val="exact"/>
        </dgm:presLayoutVars>
      </dgm:prSet>
      <dgm:spPr/>
    </dgm:pt>
    <dgm:pt modelId="{5E0E8A1C-1068-5440-8690-4B98B0BF6A17}" type="pres">
      <dgm:prSet presAssocID="{FF637A8B-8362-D34C-AE29-A429402F0837}" presName="cycle" presStyleCnt="0"/>
      <dgm:spPr/>
    </dgm:pt>
    <dgm:pt modelId="{96D4613B-7000-8642-B68F-868E52156C9D}" type="pres">
      <dgm:prSet presAssocID="{FD0A00D9-9F99-AD47-9328-61D8CFD92AD5}" presName="nodeFirstNode" presStyleLbl="node1" presStyleIdx="0" presStyleCnt="5">
        <dgm:presLayoutVars>
          <dgm:bulletEnabled val="1"/>
        </dgm:presLayoutVars>
      </dgm:prSet>
      <dgm:spPr/>
    </dgm:pt>
    <dgm:pt modelId="{350B11F3-50DF-6D44-945E-B60A20D521A3}" type="pres">
      <dgm:prSet presAssocID="{BE724BD1-6986-0E43-B415-D485B4731364}" presName="sibTransFirstNode" presStyleLbl="bgShp" presStyleIdx="0" presStyleCnt="1"/>
      <dgm:spPr/>
    </dgm:pt>
    <dgm:pt modelId="{558FD6BC-9E24-0D48-AA94-11BB2FF59104}" type="pres">
      <dgm:prSet presAssocID="{D636608B-3BEF-1C45-B99F-099EF668D723}" presName="nodeFollowingNodes" presStyleLbl="node1" presStyleIdx="1" presStyleCnt="5">
        <dgm:presLayoutVars>
          <dgm:bulletEnabled val="1"/>
        </dgm:presLayoutVars>
      </dgm:prSet>
      <dgm:spPr/>
    </dgm:pt>
    <dgm:pt modelId="{7CB3E2DB-2CF5-F549-B8D4-01DF4DBE484F}" type="pres">
      <dgm:prSet presAssocID="{63F167FA-446E-8949-BE41-0DF132D6E073}" presName="nodeFollowingNodes" presStyleLbl="node1" presStyleIdx="2" presStyleCnt="5">
        <dgm:presLayoutVars>
          <dgm:bulletEnabled val="1"/>
        </dgm:presLayoutVars>
      </dgm:prSet>
      <dgm:spPr/>
    </dgm:pt>
    <dgm:pt modelId="{385ECEDF-260E-3447-9831-D9562F29D6D4}" type="pres">
      <dgm:prSet presAssocID="{950CE7DE-64E5-E94C-BBAA-B027CEF1FB81}" presName="nodeFollowingNodes" presStyleLbl="node1" presStyleIdx="3" presStyleCnt="5">
        <dgm:presLayoutVars>
          <dgm:bulletEnabled val="1"/>
        </dgm:presLayoutVars>
      </dgm:prSet>
      <dgm:spPr/>
    </dgm:pt>
    <dgm:pt modelId="{0FDA5076-9349-5A48-BB7C-29FC8A14BC8B}" type="pres">
      <dgm:prSet presAssocID="{B9362A18-8952-9648-9939-C0DCF785D702}" presName="nodeFollowingNodes" presStyleLbl="node1" presStyleIdx="4" presStyleCnt="5">
        <dgm:presLayoutVars>
          <dgm:bulletEnabled val="1"/>
        </dgm:presLayoutVars>
      </dgm:prSet>
      <dgm:spPr/>
    </dgm:pt>
  </dgm:ptLst>
  <dgm:cxnLst>
    <dgm:cxn modelId="{FE7C0B04-BE86-7A44-A15F-4E5FC868A4DA}" srcId="{FF637A8B-8362-D34C-AE29-A429402F0837}" destId="{FD0A00D9-9F99-AD47-9328-61D8CFD92AD5}" srcOrd="0" destOrd="0" parTransId="{5E68A6DB-46C9-2644-861D-598C94FFCCA4}" sibTransId="{BE724BD1-6986-0E43-B415-D485B4731364}"/>
    <dgm:cxn modelId="{335BAF09-F18D-314F-B2E8-E3CD55ACDB05}" srcId="{FF637A8B-8362-D34C-AE29-A429402F0837}" destId="{63F167FA-446E-8949-BE41-0DF132D6E073}" srcOrd="2" destOrd="0" parTransId="{86F1CB56-040B-5248-9809-01D0ED2CEB60}" sibTransId="{F2B4DAAE-E218-5549-9D28-F3193307FA1C}"/>
    <dgm:cxn modelId="{CAF35E17-C897-FA42-91CC-EF087CEAB23E}" type="presOf" srcId="{B9362A18-8952-9648-9939-C0DCF785D702}" destId="{0FDA5076-9349-5A48-BB7C-29FC8A14BC8B}" srcOrd="0" destOrd="0" presId="urn:microsoft.com/office/officeart/2005/8/layout/cycle3"/>
    <dgm:cxn modelId="{2EEA4D29-9C9A-A544-908E-3C8A09D15A8A}" type="presOf" srcId="{63F167FA-446E-8949-BE41-0DF132D6E073}" destId="{7CB3E2DB-2CF5-F549-B8D4-01DF4DBE484F}" srcOrd="0" destOrd="0" presId="urn:microsoft.com/office/officeart/2005/8/layout/cycle3"/>
    <dgm:cxn modelId="{11F4D33B-2A8F-6E44-8458-8429454DCCE5}" srcId="{FF637A8B-8362-D34C-AE29-A429402F0837}" destId="{950CE7DE-64E5-E94C-BBAA-B027CEF1FB81}" srcOrd="3" destOrd="0" parTransId="{2C23AD7F-ACA6-5944-B044-DF336678B296}" sibTransId="{7C9672A5-2826-904F-A72C-E8ED5EAD550C}"/>
    <dgm:cxn modelId="{AC42A740-1777-034D-93A1-1FD2475D151B}" srcId="{FF637A8B-8362-D34C-AE29-A429402F0837}" destId="{D636608B-3BEF-1C45-B99F-099EF668D723}" srcOrd="1" destOrd="0" parTransId="{D3DA0D2E-9FC8-8748-A887-08E49A2E3039}" sibTransId="{D74E8B7C-02BA-A34F-A267-340DCC1EB71D}"/>
    <dgm:cxn modelId="{B5239D63-1F1F-3C4B-AFF9-16930EE49A99}" type="presOf" srcId="{FD0A00D9-9F99-AD47-9328-61D8CFD92AD5}" destId="{96D4613B-7000-8642-B68F-868E52156C9D}" srcOrd="0" destOrd="0" presId="urn:microsoft.com/office/officeart/2005/8/layout/cycle3"/>
    <dgm:cxn modelId="{B0B3FA7C-2412-424A-80A2-2966DAFB2885}" type="presOf" srcId="{FF637A8B-8362-D34C-AE29-A429402F0837}" destId="{DF69E5CA-7CD4-2046-9049-FEF1332E5DD4}" srcOrd="0" destOrd="0" presId="urn:microsoft.com/office/officeart/2005/8/layout/cycle3"/>
    <dgm:cxn modelId="{9BF21388-81B3-4E4C-875B-1651A7FB45C5}" type="presOf" srcId="{950CE7DE-64E5-E94C-BBAA-B027CEF1FB81}" destId="{385ECEDF-260E-3447-9831-D9562F29D6D4}" srcOrd="0" destOrd="0" presId="urn:microsoft.com/office/officeart/2005/8/layout/cycle3"/>
    <dgm:cxn modelId="{235F14AC-5483-9F4F-9337-2EDC909A83E4}" type="presOf" srcId="{BE724BD1-6986-0E43-B415-D485B4731364}" destId="{350B11F3-50DF-6D44-945E-B60A20D521A3}" srcOrd="0" destOrd="0" presId="urn:microsoft.com/office/officeart/2005/8/layout/cycle3"/>
    <dgm:cxn modelId="{FA5C43B3-35FB-2F4E-816A-7DB054C04447}" type="presOf" srcId="{D636608B-3BEF-1C45-B99F-099EF668D723}" destId="{558FD6BC-9E24-0D48-AA94-11BB2FF59104}" srcOrd="0" destOrd="0" presId="urn:microsoft.com/office/officeart/2005/8/layout/cycle3"/>
    <dgm:cxn modelId="{ACC686D3-ABD0-8248-864F-674EEFA9DBB2}" srcId="{FF637A8B-8362-D34C-AE29-A429402F0837}" destId="{B9362A18-8952-9648-9939-C0DCF785D702}" srcOrd="4" destOrd="0" parTransId="{DB5DBB92-5862-294A-B14B-F39398BBBB1F}" sibTransId="{4D32AE41-F955-1348-8298-B31A7871BCB0}"/>
    <dgm:cxn modelId="{1498AB06-31EE-F44F-92BA-229EAE36A8F0}" type="presParOf" srcId="{DF69E5CA-7CD4-2046-9049-FEF1332E5DD4}" destId="{5E0E8A1C-1068-5440-8690-4B98B0BF6A17}" srcOrd="0" destOrd="0" presId="urn:microsoft.com/office/officeart/2005/8/layout/cycle3"/>
    <dgm:cxn modelId="{FC283653-5E80-4C48-9F91-92C750B7AADA}" type="presParOf" srcId="{5E0E8A1C-1068-5440-8690-4B98B0BF6A17}" destId="{96D4613B-7000-8642-B68F-868E52156C9D}" srcOrd="0" destOrd="0" presId="urn:microsoft.com/office/officeart/2005/8/layout/cycle3"/>
    <dgm:cxn modelId="{31823AE9-B907-E146-B4F7-DDAE0C82DD94}" type="presParOf" srcId="{5E0E8A1C-1068-5440-8690-4B98B0BF6A17}" destId="{350B11F3-50DF-6D44-945E-B60A20D521A3}" srcOrd="1" destOrd="0" presId="urn:microsoft.com/office/officeart/2005/8/layout/cycle3"/>
    <dgm:cxn modelId="{A5A9BDCD-570D-0B4F-A808-FF22BAF151A5}" type="presParOf" srcId="{5E0E8A1C-1068-5440-8690-4B98B0BF6A17}" destId="{558FD6BC-9E24-0D48-AA94-11BB2FF59104}" srcOrd="2" destOrd="0" presId="urn:microsoft.com/office/officeart/2005/8/layout/cycle3"/>
    <dgm:cxn modelId="{6D083625-DFDE-5948-B0B5-BAC8401D1AFA}" type="presParOf" srcId="{5E0E8A1C-1068-5440-8690-4B98B0BF6A17}" destId="{7CB3E2DB-2CF5-F549-B8D4-01DF4DBE484F}" srcOrd="3" destOrd="0" presId="urn:microsoft.com/office/officeart/2005/8/layout/cycle3"/>
    <dgm:cxn modelId="{1E657FFE-5C46-5946-947F-7F779F45FC5F}" type="presParOf" srcId="{5E0E8A1C-1068-5440-8690-4B98B0BF6A17}" destId="{385ECEDF-260E-3447-9831-D9562F29D6D4}" srcOrd="4" destOrd="0" presId="urn:microsoft.com/office/officeart/2005/8/layout/cycle3"/>
    <dgm:cxn modelId="{1283FC2B-598D-0D4B-906C-4748F9F09052}" type="presParOf" srcId="{5E0E8A1C-1068-5440-8690-4B98B0BF6A17}" destId="{0FDA5076-9349-5A48-BB7C-29FC8A14BC8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637A8B-8362-D34C-AE29-A429402F0837}" type="doc">
      <dgm:prSet loTypeId="urn:microsoft.com/office/officeart/2005/8/layout/cycle3" loCatId="" qsTypeId="urn:microsoft.com/office/officeart/2005/8/quickstyle/simple1" qsCatId="simple" csTypeId="urn:microsoft.com/office/officeart/2005/8/colors/colorful1" csCatId="colorful" phldr="1"/>
      <dgm:spPr/>
      <dgm:t>
        <a:bodyPr/>
        <a:lstStyle/>
        <a:p>
          <a:endParaRPr lang="en-US"/>
        </a:p>
      </dgm:t>
    </dgm:pt>
    <dgm:pt modelId="{FD0A00D9-9F99-AD47-9328-61D8CFD92AD5}">
      <dgm:prSet phldrT="[Text]"/>
      <dgm:spPr/>
      <dgm:t>
        <a:bodyPr/>
        <a:lstStyle/>
        <a:p>
          <a:r>
            <a:rPr lang="en-US" dirty="0"/>
            <a:t>1. Hazards and Work/Drop Zone</a:t>
          </a:r>
        </a:p>
      </dgm:t>
    </dgm:pt>
    <dgm:pt modelId="{5E68A6DB-46C9-2644-861D-598C94FFCCA4}" type="parTrans" cxnId="{FE7C0B04-BE86-7A44-A15F-4E5FC868A4DA}">
      <dgm:prSet/>
      <dgm:spPr/>
      <dgm:t>
        <a:bodyPr/>
        <a:lstStyle/>
        <a:p>
          <a:endParaRPr lang="en-US"/>
        </a:p>
      </dgm:t>
    </dgm:pt>
    <dgm:pt modelId="{BE724BD1-6986-0E43-B415-D485B4731364}" type="sibTrans" cxnId="{FE7C0B04-BE86-7A44-A15F-4E5FC868A4DA}">
      <dgm:prSet/>
      <dgm:spPr/>
      <dgm:t>
        <a:bodyPr/>
        <a:lstStyle/>
        <a:p>
          <a:endParaRPr lang="en-US"/>
        </a:p>
      </dgm:t>
    </dgm:pt>
    <dgm:pt modelId="{D636608B-3BEF-1C45-B99F-099EF668D723}">
      <dgm:prSet phldrT="[Text]"/>
      <dgm:spPr/>
      <dgm:t>
        <a:bodyPr/>
        <a:lstStyle/>
        <a:p>
          <a:r>
            <a:rPr lang="en-US" dirty="0"/>
            <a:t>2. Lean and Load</a:t>
          </a:r>
        </a:p>
      </dgm:t>
    </dgm:pt>
    <dgm:pt modelId="{D3DA0D2E-9FC8-8748-A887-08E49A2E3039}" type="parTrans" cxnId="{AC42A740-1777-034D-93A1-1FD2475D151B}">
      <dgm:prSet/>
      <dgm:spPr/>
      <dgm:t>
        <a:bodyPr/>
        <a:lstStyle/>
        <a:p>
          <a:endParaRPr lang="en-US"/>
        </a:p>
      </dgm:t>
    </dgm:pt>
    <dgm:pt modelId="{D74E8B7C-02BA-A34F-A267-340DCC1EB71D}" type="sibTrans" cxnId="{AC42A740-1777-034D-93A1-1FD2475D151B}">
      <dgm:prSet/>
      <dgm:spPr/>
      <dgm:t>
        <a:bodyPr/>
        <a:lstStyle/>
        <a:p>
          <a:endParaRPr lang="en-US"/>
        </a:p>
      </dgm:t>
    </dgm:pt>
    <dgm:pt modelId="{63F167FA-446E-8949-BE41-0DF132D6E073}">
      <dgm:prSet phldrT="[Text]"/>
      <dgm:spPr/>
      <dgm:t>
        <a:bodyPr/>
        <a:lstStyle/>
        <a:p>
          <a:r>
            <a:rPr lang="en-US" dirty="0"/>
            <a:t>3. Check Equipment</a:t>
          </a:r>
        </a:p>
      </dgm:t>
    </dgm:pt>
    <dgm:pt modelId="{86F1CB56-040B-5248-9809-01D0ED2CEB60}" type="parTrans" cxnId="{335BAF09-F18D-314F-B2E8-E3CD55ACDB05}">
      <dgm:prSet/>
      <dgm:spPr/>
      <dgm:t>
        <a:bodyPr/>
        <a:lstStyle/>
        <a:p>
          <a:endParaRPr lang="en-US"/>
        </a:p>
      </dgm:t>
    </dgm:pt>
    <dgm:pt modelId="{F2B4DAAE-E218-5549-9D28-F3193307FA1C}" type="sibTrans" cxnId="{335BAF09-F18D-314F-B2E8-E3CD55ACDB05}">
      <dgm:prSet/>
      <dgm:spPr/>
      <dgm:t>
        <a:bodyPr/>
        <a:lstStyle/>
        <a:p>
          <a:endParaRPr lang="en-US"/>
        </a:p>
      </dgm:t>
    </dgm:pt>
    <dgm:pt modelId="{950CE7DE-64E5-E94C-BBAA-B027CEF1FB81}">
      <dgm:prSet phldrT="[Text]"/>
      <dgm:spPr/>
      <dgm:t>
        <a:bodyPr/>
        <a:lstStyle/>
        <a:p>
          <a:r>
            <a:rPr lang="en-US" dirty="0"/>
            <a:t>4. Cut Plan /Notch Plan/Escape Plan</a:t>
          </a:r>
        </a:p>
      </dgm:t>
    </dgm:pt>
    <dgm:pt modelId="{2C23AD7F-ACA6-5944-B044-DF336678B296}" type="parTrans" cxnId="{11F4D33B-2A8F-6E44-8458-8429454DCCE5}">
      <dgm:prSet/>
      <dgm:spPr/>
      <dgm:t>
        <a:bodyPr/>
        <a:lstStyle/>
        <a:p>
          <a:endParaRPr lang="en-US"/>
        </a:p>
      </dgm:t>
    </dgm:pt>
    <dgm:pt modelId="{7C9672A5-2826-904F-A72C-E8ED5EAD550C}" type="sibTrans" cxnId="{11F4D33B-2A8F-6E44-8458-8429454DCCE5}">
      <dgm:prSet/>
      <dgm:spPr/>
      <dgm:t>
        <a:bodyPr/>
        <a:lstStyle/>
        <a:p>
          <a:endParaRPr lang="en-US"/>
        </a:p>
      </dgm:t>
    </dgm:pt>
    <dgm:pt modelId="{B9362A18-8952-9648-9939-C0DCF785D702}">
      <dgm:prSet phldrT="[Text]"/>
      <dgm:spPr/>
      <dgm:t>
        <a:bodyPr/>
        <a:lstStyle/>
        <a:p>
          <a:r>
            <a:rPr lang="en-US" dirty="0"/>
            <a:t>5. Implement Plan</a:t>
          </a:r>
        </a:p>
        <a:p>
          <a:r>
            <a:rPr lang="en-US" dirty="0"/>
            <a:t>Repeat Steps</a:t>
          </a:r>
        </a:p>
      </dgm:t>
    </dgm:pt>
    <dgm:pt modelId="{DB5DBB92-5862-294A-B14B-F39398BBBB1F}" type="parTrans" cxnId="{ACC686D3-ABD0-8248-864F-674EEFA9DBB2}">
      <dgm:prSet/>
      <dgm:spPr/>
      <dgm:t>
        <a:bodyPr/>
        <a:lstStyle/>
        <a:p>
          <a:endParaRPr lang="en-US"/>
        </a:p>
      </dgm:t>
    </dgm:pt>
    <dgm:pt modelId="{4D32AE41-F955-1348-8298-B31A7871BCB0}" type="sibTrans" cxnId="{ACC686D3-ABD0-8248-864F-674EEFA9DBB2}">
      <dgm:prSet/>
      <dgm:spPr/>
      <dgm:t>
        <a:bodyPr/>
        <a:lstStyle/>
        <a:p>
          <a:endParaRPr lang="en-US"/>
        </a:p>
      </dgm:t>
    </dgm:pt>
    <dgm:pt modelId="{DF69E5CA-7CD4-2046-9049-FEF1332E5DD4}" type="pres">
      <dgm:prSet presAssocID="{FF637A8B-8362-D34C-AE29-A429402F0837}" presName="Name0" presStyleCnt="0">
        <dgm:presLayoutVars>
          <dgm:dir/>
          <dgm:resizeHandles val="exact"/>
        </dgm:presLayoutVars>
      </dgm:prSet>
      <dgm:spPr/>
    </dgm:pt>
    <dgm:pt modelId="{5E0E8A1C-1068-5440-8690-4B98B0BF6A17}" type="pres">
      <dgm:prSet presAssocID="{FF637A8B-8362-D34C-AE29-A429402F0837}" presName="cycle" presStyleCnt="0"/>
      <dgm:spPr/>
    </dgm:pt>
    <dgm:pt modelId="{96D4613B-7000-8642-B68F-868E52156C9D}" type="pres">
      <dgm:prSet presAssocID="{FD0A00D9-9F99-AD47-9328-61D8CFD92AD5}" presName="nodeFirstNode" presStyleLbl="node1" presStyleIdx="0" presStyleCnt="5">
        <dgm:presLayoutVars>
          <dgm:bulletEnabled val="1"/>
        </dgm:presLayoutVars>
      </dgm:prSet>
      <dgm:spPr/>
    </dgm:pt>
    <dgm:pt modelId="{350B11F3-50DF-6D44-945E-B60A20D521A3}" type="pres">
      <dgm:prSet presAssocID="{BE724BD1-6986-0E43-B415-D485B4731364}" presName="sibTransFirstNode" presStyleLbl="bgShp" presStyleIdx="0" presStyleCnt="1"/>
      <dgm:spPr/>
    </dgm:pt>
    <dgm:pt modelId="{558FD6BC-9E24-0D48-AA94-11BB2FF59104}" type="pres">
      <dgm:prSet presAssocID="{D636608B-3BEF-1C45-B99F-099EF668D723}" presName="nodeFollowingNodes" presStyleLbl="node1" presStyleIdx="1" presStyleCnt="5">
        <dgm:presLayoutVars>
          <dgm:bulletEnabled val="1"/>
        </dgm:presLayoutVars>
      </dgm:prSet>
      <dgm:spPr/>
    </dgm:pt>
    <dgm:pt modelId="{7CB3E2DB-2CF5-F549-B8D4-01DF4DBE484F}" type="pres">
      <dgm:prSet presAssocID="{63F167FA-446E-8949-BE41-0DF132D6E073}" presName="nodeFollowingNodes" presStyleLbl="node1" presStyleIdx="2" presStyleCnt="5">
        <dgm:presLayoutVars>
          <dgm:bulletEnabled val="1"/>
        </dgm:presLayoutVars>
      </dgm:prSet>
      <dgm:spPr/>
    </dgm:pt>
    <dgm:pt modelId="{385ECEDF-260E-3447-9831-D9562F29D6D4}" type="pres">
      <dgm:prSet presAssocID="{950CE7DE-64E5-E94C-BBAA-B027CEF1FB81}" presName="nodeFollowingNodes" presStyleLbl="node1" presStyleIdx="3" presStyleCnt="5">
        <dgm:presLayoutVars>
          <dgm:bulletEnabled val="1"/>
        </dgm:presLayoutVars>
      </dgm:prSet>
      <dgm:spPr/>
    </dgm:pt>
    <dgm:pt modelId="{0FDA5076-9349-5A48-BB7C-29FC8A14BC8B}" type="pres">
      <dgm:prSet presAssocID="{B9362A18-8952-9648-9939-C0DCF785D702}" presName="nodeFollowingNodes" presStyleLbl="node1" presStyleIdx="4" presStyleCnt="5">
        <dgm:presLayoutVars>
          <dgm:bulletEnabled val="1"/>
        </dgm:presLayoutVars>
      </dgm:prSet>
      <dgm:spPr/>
    </dgm:pt>
  </dgm:ptLst>
  <dgm:cxnLst>
    <dgm:cxn modelId="{FE7C0B04-BE86-7A44-A15F-4E5FC868A4DA}" srcId="{FF637A8B-8362-D34C-AE29-A429402F0837}" destId="{FD0A00D9-9F99-AD47-9328-61D8CFD92AD5}" srcOrd="0" destOrd="0" parTransId="{5E68A6DB-46C9-2644-861D-598C94FFCCA4}" sibTransId="{BE724BD1-6986-0E43-B415-D485B4731364}"/>
    <dgm:cxn modelId="{335BAF09-F18D-314F-B2E8-E3CD55ACDB05}" srcId="{FF637A8B-8362-D34C-AE29-A429402F0837}" destId="{63F167FA-446E-8949-BE41-0DF132D6E073}" srcOrd="2" destOrd="0" parTransId="{86F1CB56-040B-5248-9809-01D0ED2CEB60}" sibTransId="{F2B4DAAE-E218-5549-9D28-F3193307FA1C}"/>
    <dgm:cxn modelId="{CAF35E17-C897-FA42-91CC-EF087CEAB23E}" type="presOf" srcId="{B9362A18-8952-9648-9939-C0DCF785D702}" destId="{0FDA5076-9349-5A48-BB7C-29FC8A14BC8B}" srcOrd="0" destOrd="0" presId="urn:microsoft.com/office/officeart/2005/8/layout/cycle3"/>
    <dgm:cxn modelId="{2EEA4D29-9C9A-A544-908E-3C8A09D15A8A}" type="presOf" srcId="{63F167FA-446E-8949-BE41-0DF132D6E073}" destId="{7CB3E2DB-2CF5-F549-B8D4-01DF4DBE484F}" srcOrd="0" destOrd="0" presId="urn:microsoft.com/office/officeart/2005/8/layout/cycle3"/>
    <dgm:cxn modelId="{11F4D33B-2A8F-6E44-8458-8429454DCCE5}" srcId="{FF637A8B-8362-D34C-AE29-A429402F0837}" destId="{950CE7DE-64E5-E94C-BBAA-B027CEF1FB81}" srcOrd="3" destOrd="0" parTransId="{2C23AD7F-ACA6-5944-B044-DF336678B296}" sibTransId="{7C9672A5-2826-904F-A72C-E8ED5EAD550C}"/>
    <dgm:cxn modelId="{AC42A740-1777-034D-93A1-1FD2475D151B}" srcId="{FF637A8B-8362-D34C-AE29-A429402F0837}" destId="{D636608B-3BEF-1C45-B99F-099EF668D723}" srcOrd="1" destOrd="0" parTransId="{D3DA0D2E-9FC8-8748-A887-08E49A2E3039}" sibTransId="{D74E8B7C-02BA-A34F-A267-340DCC1EB71D}"/>
    <dgm:cxn modelId="{B5239D63-1F1F-3C4B-AFF9-16930EE49A99}" type="presOf" srcId="{FD0A00D9-9F99-AD47-9328-61D8CFD92AD5}" destId="{96D4613B-7000-8642-B68F-868E52156C9D}" srcOrd="0" destOrd="0" presId="urn:microsoft.com/office/officeart/2005/8/layout/cycle3"/>
    <dgm:cxn modelId="{B0B3FA7C-2412-424A-80A2-2966DAFB2885}" type="presOf" srcId="{FF637A8B-8362-D34C-AE29-A429402F0837}" destId="{DF69E5CA-7CD4-2046-9049-FEF1332E5DD4}" srcOrd="0" destOrd="0" presId="urn:microsoft.com/office/officeart/2005/8/layout/cycle3"/>
    <dgm:cxn modelId="{9BF21388-81B3-4E4C-875B-1651A7FB45C5}" type="presOf" srcId="{950CE7DE-64E5-E94C-BBAA-B027CEF1FB81}" destId="{385ECEDF-260E-3447-9831-D9562F29D6D4}" srcOrd="0" destOrd="0" presId="urn:microsoft.com/office/officeart/2005/8/layout/cycle3"/>
    <dgm:cxn modelId="{235F14AC-5483-9F4F-9337-2EDC909A83E4}" type="presOf" srcId="{BE724BD1-6986-0E43-B415-D485B4731364}" destId="{350B11F3-50DF-6D44-945E-B60A20D521A3}" srcOrd="0" destOrd="0" presId="urn:microsoft.com/office/officeart/2005/8/layout/cycle3"/>
    <dgm:cxn modelId="{FA5C43B3-35FB-2F4E-816A-7DB054C04447}" type="presOf" srcId="{D636608B-3BEF-1C45-B99F-099EF668D723}" destId="{558FD6BC-9E24-0D48-AA94-11BB2FF59104}" srcOrd="0" destOrd="0" presId="urn:microsoft.com/office/officeart/2005/8/layout/cycle3"/>
    <dgm:cxn modelId="{ACC686D3-ABD0-8248-864F-674EEFA9DBB2}" srcId="{FF637A8B-8362-D34C-AE29-A429402F0837}" destId="{B9362A18-8952-9648-9939-C0DCF785D702}" srcOrd="4" destOrd="0" parTransId="{DB5DBB92-5862-294A-B14B-F39398BBBB1F}" sibTransId="{4D32AE41-F955-1348-8298-B31A7871BCB0}"/>
    <dgm:cxn modelId="{1498AB06-31EE-F44F-92BA-229EAE36A8F0}" type="presParOf" srcId="{DF69E5CA-7CD4-2046-9049-FEF1332E5DD4}" destId="{5E0E8A1C-1068-5440-8690-4B98B0BF6A17}" srcOrd="0" destOrd="0" presId="urn:microsoft.com/office/officeart/2005/8/layout/cycle3"/>
    <dgm:cxn modelId="{FC283653-5E80-4C48-9F91-92C750B7AADA}" type="presParOf" srcId="{5E0E8A1C-1068-5440-8690-4B98B0BF6A17}" destId="{96D4613B-7000-8642-B68F-868E52156C9D}" srcOrd="0" destOrd="0" presId="urn:microsoft.com/office/officeart/2005/8/layout/cycle3"/>
    <dgm:cxn modelId="{31823AE9-B907-E146-B4F7-DDAE0C82DD94}" type="presParOf" srcId="{5E0E8A1C-1068-5440-8690-4B98B0BF6A17}" destId="{350B11F3-50DF-6D44-945E-B60A20D521A3}" srcOrd="1" destOrd="0" presId="urn:microsoft.com/office/officeart/2005/8/layout/cycle3"/>
    <dgm:cxn modelId="{A5A9BDCD-570D-0B4F-A808-FF22BAF151A5}" type="presParOf" srcId="{5E0E8A1C-1068-5440-8690-4B98B0BF6A17}" destId="{558FD6BC-9E24-0D48-AA94-11BB2FF59104}" srcOrd="2" destOrd="0" presId="urn:microsoft.com/office/officeart/2005/8/layout/cycle3"/>
    <dgm:cxn modelId="{6D083625-DFDE-5948-B0B5-BAC8401D1AFA}" type="presParOf" srcId="{5E0E8A1C-1068-5440-8690-4B98B0BF6A17}" destId="{7CB3E2DB-2CF5-F549-B8D4-01DF4DBE484F}" srcOrd="3" destOrd="0" presId="urn:microsoft.com/office/officeart/2005/8/layout/cycle3"/>
    <dgm:cxn modelId="{1E657FFE-5C46-5946-947F-7F779F45FC5F}" type="presParOf" srcId="{5E0E8A1C-1068-5440-8690-4B98B0BF6A17}" destId="{385ECEDF-260E-3447-9831-D9562F29D6D4}" srcOrd="4" destOrd="0" presId="urn:microsoft.com/office/officeart/2005/8/layout/cycle3"/>
    <dgm:cxn modelId="{1283FC2B-598D-0D4B-906C-4748F9F09052}" type="presParOf" srcId="{5E0E8A1C-1068-5440-8690-4B98B0BF6A17}" destId="{0FDA5076-9349-5A48-BB7C-29FC8A14BC8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E1DBBB-DF35-4F8B-8D98-5E5E7FF5F3C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7E3A422-7F43-408E-B28C-1112B69F4F2A}">
      <dgm:prSet/>
      <dgm:spPr/>
      <dgm:t>
        <a:bodyPr/>
        <a:lstStyle/>
        <a:p>
          <a:r>
            <a:rPr lang="en-US"/>
            <a:t>Bowline </a:t>
          </a:r>
        </a:p>
      </dgm:t>
    </dgm:pt>
    <dgm:pt modelId="{A1A85F23-2143-4F9B-9FB7-CCE0AF2BBE19}" type="parTrans" cxnId="{6315C29B-EA03-4F8B-93EB-0505EF0004EE}">
      <dgm:prSet/>
      <dgm:spPr/>
      <dgm:t>
        <a:bodyPr/>
        <a:lstStyle/>
        <a:p>
          <a:endParaRPr lang="en-US"/>
        </a:p>
      </dgm:t>
    </dgm:pt>
    <dgm:pt modelId="{10E169FF-D566-41EB-9B27-893A6D101F01}" type="sibTrans" cxnId="{6315C29B-EA03-4F8B-93EB-0505EF0004EE}">
      <dgm:prSet/>
      <dgm:spPr/>
      <dgm:t>
        <a:bodyPr/>
        <a:lstStyle/>
        <a:p>
          <a:endParaRPr lang="en-US"/>
        </a:p>
      </dgm:t>
    </dgm:pt>
    <dgm:pt modelId="{700DEF1B-735B-4A95-B40F-626661707BFF}">
      <dgm:prSet/>
      <dgm:spPr/>
      <dgm:t>
        <a:bodyPr/>
        <a:lstStyle/>
        <a:p>
          <a:r>
            <a:rPr lang="en-US"/>
            <a:t>A version of the Valdotain Tresse (VT)</a:t>
          </a:r>
        </a:p>
      </dgm:t>
    </dgm:pt>
    <dgm:pt modelId="{6AB30543-98C0-471E-88AE-03A1533A5140}" type="parTrans" cxnId="{C5B3381E-E2B5-4C64-B0D0-7ED41B9E067D}">
      <dgm:prSet/>
      <dgm:spPr/>
      <dgm:t>
        <a:bodyPr/>
        <a:lstStyle/>
        <a:p>
          <a:endParaRPr lang="en-US"/>
        </a:p>
      </dgm:t>
    </dgm:pt>
    <dgm:pt modelId="{84871393-2AD4-408E-A3A2-2DA8FC5418A0}" type="sibTrans" cxnId="{C5B3381E-E2B5-4C64-B0D0-7ED41B9E067D}">
      <dgm:prSet/>
      <dgm:spPr/>
      <dgm:t>
        <a:bodyPr/>
        <a:lstStyle/>
        <a:p>
          <a:endParaRPr lang="en-US"/>
        </a:p>
      </dgm:t>
    </dgm:pt>
    <dgm:pt modelId="{E68A81F8-A5B8-42C8-BF5F-0FC18585B318}">
      <dgm:prSet/>
      <dgm:spPr/>
      <dgm:t>
        <a:bodyPr/>
        <a:lstStyle/>
        <a:p>
          <a:r>
            <a:rPr lang="en-US"/>
            <a:t>Prusik </a:t>
          </a:r>
        </a:p>
      </dgm:t>
    </dgm:pt>
    <dgm:pt modelId="{6E0DAFC1-347F-4BC5-B400-CF68DF9FC639}" type="parTrans" cxnId="{3D38F822-E13E-4C06-8869-B42639F3C7F3}">
      <dgm:prSet/>
      <dgm:spPr/>
      <dgm:t>
        <a:bodyPr/>
        <a:lstStyle/>
        <a:p>
          <a:endParaRPr lang="en-US"/>
        </a:p>
      </dgm:t>
    </dgm:pt>
    <dgm:pt modelId="{624D12AD-9361-4F0F-87F7-E8364366E5FA}" type="sibTrans" cxnId="{3D38F822-E13E-4C06-8869-B42639F3C7F3}">
      <dgm:prSet/>
      <dgm:spPr/>
      <dgm:t>
        <a:bodyPr/>
        <a:lstStyle/>
        <a:p>
          <a:endParaRPr lang="en-US"/>
        </a:p>
      </dgm:t>
    </dgm:pt>
    <dgm:pt modelId="{F88546A4-3E4B-476A-AF99-BCEE5C184110}">
      <dgm:prSet/>
      <dgm:spPr/>
      <dgm:t>
        <a:bodyPr/>
        <a:lstStyle/>
        <a:p>
          <a:r>
            <a:rPr lang="en-US"/>
            <a:t>End knots (clove hitch and cow hitch)</a:t>
          </a:r>
        </a:p>
      </dgm:t>
    </dgm:pt>
    <dgm:pt modelId="{BE279F6B-25ED-415B-84AC-C2ABE1906995}" type="parTrans" cxnId="{428297E0-8C3E-4F0B-B3FE-30933BED808C}">
      <dgm:prSet/>
      <dgm:spPr/>
      <dgm:t>
        <a:bodyPr/>
        <a:lstStyle/>
        <a:p>
          <a:endParaRPr lang="en-US"/>
        </a:p>
      </dgm:t>
    </dgm:pt>
    <dgm:pt modelId="{134C3B76-9A66-4480-973F-3D81F7D63ABD}" type="sibTrans" cxnId="{428297E0-8C3E-4F0B-B3FE-30933BED808C}">
      <dgm:prSet/>
      <dgm:spPr/>
      <dgm:t>
        <a:bodyPr/>
        <a:lstStyle/>
        <a:p>
          <a:endParaRPr lang="en-US"/>
        </a:p>
      </dgm:t>
    </dgm:pt>
    <dgm:pt modelId="{77482D8B-C7EC-438E-A330-D70E5FA8A68A}">
      <dgm:prSet/>
      <dgm:spPr/>
      <dgm:t>
        <a:bodyPr/>
        <a:lstStyle/>
        <a:p>
          <a:r>
            <a:rPr lang="en-US"/>
            <a:t>Fiddle blocks and how to use them</a:t>
          </a:r>
        </a:p>
      </dgm:t>
    </dgm:pt>
    <dgm:pt modelId="{54521F6F-E07E-4599-A775-5FFD7FF14953}" type="parTrans" cxnId="{3CB413E1-AFC5-4633-A119-6A1EC3F20A3D}">
      <dgm:prSet/>
      <dgm:spPr/>
      <dgm:t>
        <a:bodyPr/>
        <a:lstStyle/>
        <a:p>
          <a:endParaRPr lang="en-US"/>
        </a:p>
      </dgm:t>
    </dgm:pt>
    <dgm:pt modelId="{C6FEAEB1-18D6-496A-86E3-E349B160B0D4}" type="sibTrans" cxnId="{3CB413E1-AFC5-4633-A119-6A1EC3F20A3D}">
      <dgm:prSet/>
      <dgm:spPr/>
      <dgm:t>
        <a:bodyPr/>
        <a:lstStyle/>
        <a:p>
          <a:endParaRPr lang="en-US"/>
        </a:p>
      </dgm:t>
    </dgm:pt>
    <dgm:pt modelId="{B4AC15A2-588F-4627-BA51-1840031D2DBA}">
      <dgm:prSet/>
      <dgm:spPr/>
      <dgm:t>
        <a:bodyPr/>
        <a:lstStyle/>
        <a:p>
          <a:r>
            <a:rPr lang="en-US"/>
            <a:t>Come alongs</a:t>
          </a:r>
        </a:p>
      </dgm:t>
    </dgm:pt>
    <dgm:pt modelId="{A22A1EF0-1275-472D-B85E-1D960F5B13FD}" type="parTrans" cxnId="{957B1A60-53D1-40D3-A78B-5460A29D8499}">
      <dgm:prSet/>
      <dgm:spPr/>
      <dgm:t>
        <a:bodyPr/>
        <a:lstStyle/>
        <a:p>
          <a:endParaRPr lang="en-US"/>
        </a:p>
      </dgm:t>
    </dgm:pt>
    <dgm:pt modelId="{094164CE-88A8-4ACD-BE4C-778B5628193A}" type="sibTrans" cxnId="{957B1A60-53D1-40D3-A78B-5460A29D8499}">
      <dgm:prSet/>
      <dgm:spPr/>
      <dgm:t>
        <a:bodyPr/>
        <a:lstStyle/>
        <a:p>
          <a:endParaRPr lang="en-US"/>
        </a:p>
      </dgm:t>
    </dgm:pt>
    <dgm:pt modelId="{060D66F8-1999-AA4B-9C5B-BB059D84AC43}" type="pres">
      <dgm:prSet presAssocID="{F3E1DBBB-DF35-4F8B-8D98-5E5E7FF5F3CB}" presName="linear" presStyleCnt="0">
        <dgm:presLayoutVars>
          <dgm:animLvl val="lvl"/>
          <dgm:resizeHandles val="exact"/>
        </dgm:presLayoutVars>
      </dgm:prSet>
      <dgm:spPr/>
    </dgm:pt>
    <dgm:pt modelId="{2BEBD442-9E40-694E-924B-AF39B08159B5}" type="pres">
      <dgm:prSet presAssocID="{B7E3A422-7F43-408E-B28C-1112B69F4F2A}" presName="parentText" presStyleLbl="node1" presStyleIdx="0" presStyleCnt="6">
        <dgm:presLayoutVars>
          <dgm:chMax val="0"/>
          <dgm:bulletEnabled val="1"/>
        </dgm:presLayoutVars>
      </dgm:prSet>
      <dgm:spPr/>
    </dgm:pt>
    <dgm:pt modelId="{24A71059-9E13-1D43-9548-1F76774C24DB}" type="pres">
      <dgm:prSet presAssocID="{10E169FF-D566-41EB-9B27-893A6D101F01}" presName="spacer" presStyleCnt="0"/>
      <dgm:spPr/>
    </dgm:pt>
    <dgm:pt modelId="{5B202F98-D4A1-2449-8DE7-69332459B98E}" type="pres">
      <dgm:prSet presAssocID="{700DEF1B-735B-4A95-B40F-626661707BFF}" presName="parentText" presStyleLbl="node1" presStyleIdx="1" presStyleCnt="6">
        <dgm:presLayoutVars>
          <dgm:chMax val="0"/>
          <dgm:bulletEnabled val="1"/>
        </dgm:presLayoutVars>
      </dgm:prSet>
      <dgm:spPr/>
    </dgm:pt>
    <dgm:pt modelId="{385E0CFD-A593-1B46-B791-66F1B51185CE}" type="pres">
      <dgm:prSet presAssocID="{84871393-2AD4-408E-A3A2-2DA8FC5418A0}" presName="spacer" presStyleCnt="0"/>
      <dgm:spPr/>
    </dgm:pt>
    <dgm:pt modelId="{1D424A0F-183B-154F-9135-86B0AB60A91D}" type="pres">
      <dgm:prSet presAssocID="{E68A81F8-A5B8-42C8-BF5F-0FC18585B318}" presName="parentText" presStyleLbl="node1" presStyleIdx="2" presStyleCnt="6">
        <dgm:presLayoutVars>
          <dgm:chMax val="0"/>
          <dgm:bulletEnabled val="1"/>
        </dgm:presLayoutVars>
      </dgm:prSet>
      <dgm:spPr/>
    </dgm:pt>
    <dgm:pt modelId="{B7CF09E3-BAD0-AE41-9714-74D07E5B9E5B}" type="pres">
      <dgm:prSet presAssocID="{624D12AD-9361-4F0F-87F7-E8364366E5FA}" presName="spacer" presStyleCnt="0"/>
      <dgm:spPr/>
    </dgm:pt>
    <dgm:pt modelId="{08F0CB77-6B3B-3C43-A6D1-CA3128D7794C}" type="pres">
      <dgm:prSet presAssocID="{F88546A4-3E4B-476A-AF99-BCEE5C184110}" presName="parentText" presStyleLbl="node1" presStyleIdx="3" presStyleCnt="6">
        <dgm:presLayoutVars>
          <dgm:chMax val="0"/>
          <dgm:bulletEnabled val="1"/>
        </dgm:presLayoutVars>
      </dgm:prSet>
      <dgm:spPr/>
    </dgm:pt>
    <dgm:pt modelId="{50264A13-3393-954E-9704-F23D77228E81}" type="pres">
      <dgm:prSet presAssocID="{134C3B76-9A66-4480-973F-3D81F7D63ABD}" presName="spacer" presStyleCnt="0"/>
      <dgm:spPr/>
    </dgm:pt>
    <dgm:pt modelId="{053FAA8E-04FE-4542-BE44-A0A6C5BFBE97}" type="pres">
      <dgm:prSet presAssocID="{77482D8B-C7EC-438E-A330-D70E5FA8A68A}" presName="parentText" presStyleLbl="node1" presStyleIdx="4" presStyleCnt="6">
        <dgm:presLayoutVars>
          <dgm:chMax val="0"/>
          <dgm:bulletEnabled val="1"/>
        </dgm:presLayoutVars>
      </dgm:prSet>
      <dgm:spPr/>
    </dgm:pt>
    <dgm:pt modelId="{BE797966-ADE5-414D-963A-A6CA84E74E7E}" type="pres">
      <dgm:prSet presAssocID="{C6FEAEB1-18D6-496A-86E3-E349B160B0D4}" presName="spacer" presStyleCnt="0"/>
      <dgm:spPr/>
    </dgm:pt>
    <dgm:pt modelId="{DBFD51A1-7005-1941-BE1D-94ECED1CE1B8}" type="pres">
      <dgm:prSet presAssocID="{B4AC15A2-588F-4627-BA51-1840031D2DBA}" presName="parentText" presStyleLbl="node1" presStyleIdx="5" presStyleCnt="6">
        <dgm:presLayoutVars>
          <dgm:chMax val="0"/>
          <dgm:bulletEnabled val="1"/>
        </dgm:presLayoutVars>
      </dgm:prSet>
      <dgm:spPr/>
    </dgm:pt>
  </dgm:ptLst>
  <dgm:cxnLst>
    <dgm:cxn modelId="{C5B3381E-E2B5-4C64-B0D0-7ED41B9E067D}" srcId="{F3E1DBBB-DF35-4F8B-8D98-5E5E7FF5F3CB}" destId="{700DEF1B-735B-4A95-B40F-626661707BFF}" srcOrd="1" destOrd="0" parTransId="{6AB30543-98C0-471E-88AE-03A1533A5140}" sibTransId="{84871393-2AD4-408E-A3A2-2DA8FC5418A0}"/>
    <dgm:cxn modelId="{3D38F822-E13E-4C06-8869-B42639F3C7F3}" srcId="{F3E1DBBB-DF35-4F8B-8D98-5E5E7FF5F3CB}" destId="{E68A81F8-A5B8-42C8-BF5F-0FC18585B318}" srcOrd="2" destOrd="0" parTransId="{6E0DAFC1-347F-4BC5-B400-CF68DF9FC639}" sibTransId="{624D12AD-9361-4F0F-87F7-E8364366E5FA}"/>
    <dgm:cxn modelId="{EE7BC842-AF5D-5A49-987A-E4AEE9421BB2}" type="presOf" srcId="{77482D8B-C7EC-438E-A330-D70E5FA8A68A}" destId="{053FAA8E-04FE-4542-BE44-A0A6C5BFBE97}" srcOrd="0" destOrd="0" presId="urn:microsoft.com/office/officeart/2005/8/layout/vList2"/>
    <dgm:cxn modelId="{BA6E7154-B7AD-5A43-8809-AF054983E7B7}" type="presOf" srcId="{B4AC15A2-588F-4627-BA51-1840031D2DBA}" destId="{DBFD51A1-7005-1941-BE1D-94ECED1CE1B8}" srcOrd="0" destOrd="0" presId="urn:microsoft.com/office/officeart/2005/8/layout/vList2"/>
    <dgm:cxn modelId="{2C8A5357-0736-234A-BD24-C144C7A7D8D8}" type="presOf" srcId="{F88546A4-3E4B-476A-AF99-BCEE5C184110}" destId="{08F0CB77-6B3B-3C43-A6D1-CA3128D7794C}" srcOrd="0" destOrd="0" presId="urn:microsoft.com/office/officeart/2005/8/layout/vList2"/>
    <dgm:cxn modelId="{F19C0D5F-97FC-8D41-8E85-963F089FD96A}" type="presOf" srcId="{B7E3A422-7F43-408E-B28C-1112B69F4F2A}" destId="{2BEBD442-9E40-694E-924B-AF39B08159B5}" srcOrd="0" destOrd="0" presId="urn:microsoft.com/office/officeart/2005/8/layout/vList2"/>
    <dgm:cxn modelId="{957B1A60-53D1-40D3-A78B-5460A29D8499}" srcId="{F3E1DBBB-DF35-4F8B-8D98-5E5E7FF5F3CB}" destId="{B4AC15A2-588F-4627-BA51-1840031D2DBA}" srcOrd="5" destOrd="0" parTransId="{A22A1EF0-1275-472D-B85E-1D960F5B13FD}" sibTransId="{094164CE-88A8-4ACD-BE4C-778B5628193A}"/>
    <dgm:cxn modelId="{66F32F60-4400-9343-BA70-2B086FCCEBAA}" type="presOf" srcId="{F3E1DBBB-DF35-4F8B-8D98-5E5E7FF5F3CB}" destId="{060D66F8-1999-AA4B-9C5B-BB059D84AC43}" srcOrd="0" destOrd="0" presId="urn:microsoft.com/office/officeart/2005/8/layout/vList2"/>
    <dgm:cxn modelId="{982C5297-F87F-7149-A56E-593EFE920907}" type="presOf" srcId="{E68A81F8-A5B8-42C8-BF5F-0FC18585B318}" destId="{1D424A0F-183B-154F-9135-86B0AB60A91D}" srcOrd="0" destOrd="0" presId="urn:microsoft.com/office/officeart/2005/8/layout/vList2"/>
    <dgm:cxn modelId="{6315C29B-EA03-4F8B-93EB-0505EF0004EE}" srcId="{F3E1DBBB-DF35-4F8B-8D98-5E5E7FF5F3CB}" destId="{B7E3A422-7F43-408E-B28C-1112B69F4F2A}" srcOrd="0" destOrd="0" parTransId="{A1A85F23-2143-4F9B-9FB7-CCE0AF2BBE19}" sibTransId="{10E169FF-D566-41EB-9B27-893A6D101F01}"/>
    <dgm:cxn modelId="{7DBD7CD6-3504-8E47-A0FA-538DCCF41A2B}" type="presOf" srcId="{700DEF1B-735B-4A95-B40F-626661707BFF}" destId="{5B202F98-D4A1-2449-8DE7-69332459B98E}" srcOrd="0" destOrd="0" presId="urn:microsoft.com/office/officeart/2005/8/layout/vList2"/>
    <dgm:cxn modelId="{428297E0-8C3E-4F0B-B3FE-30933BED808C}" srcId="{F3E1DBBB-DF35-4F8B-8D98-5E5E7FF5F3CB}" destId="{F88546A4-3E4B-476A-AF99-BCEE5C184110}" srcOrd="3" destOrd="0" parTransId="{BE279F6B-25ED-415B-84AC-C2ABE1906995}" sibTransId="{134C3B76-9A66-4480-973F-3D81F7D63ABD}"/>
    <dgm:cxn modelId="{3CB413E1-AFC5-4633-A119-6A1EC3F20A3D}" srcId="{F3E1DBBB-DF35-4F8B-8D98-5E5E7FF5F3CB}" destId="{77482D8B-C7EC-438E-A330-D70E5FA8A68A}" srcOrd="4" destOrd="0" parTransId="{54521F6F-E07E-4599-A775-5FFD7FF14953}" sibTransId="{C6FEAEB1-18D6-496A-86E3-E349B160B0D4}"/>
    <dgm:cxn modelId="{97C4AE67-8590-064C-BEC9-7541B3928466}" type="presParOf" srcId="{060D66F8-1999-AA4B-9C5B-BB059D84AC43}" destId="{2BEBD442-9E40-694E-924B-AF39B08159B5}" srcOrd="0" destOrd="0" presId="urn:microsoft.com/office/officeart/2005/8/layout/vList2"/>
    <dgm:cxn modelId="{5056D7D2-C2AD-9546-8F4B-EB83E7041C1E}" type="presParOf" srcId="{060D66F8-1999-AA4B-9C5B-BB059D84AC43}" destId="{24A71059-9E13-1D43-9548-1F76774C24DB}" srcOrd="1" destOrd="0" presId="urn:microsoft.com/office/officeart/2005/8/layout/vList2"/>
    <dgm:cxn modelId="{254389AB-D1DB-1E46-B864-2417AC595587}" type="presParOf" srcId="{060D66F8-1999-AA4B-9C5B-BB059D84AC43}" destId="{5B202F98-D4A1-2449-8DE7-69332459B98E}" srcOrd="2" destOrd="0" presId="urn:microsoft.com/office/officeart/2005/8/layout/vList2"/>
    <dgm:cxn modelId="{5F6CAB73-A7AD-8644-AAEB-E85CC0E20192}" type="presParOf" srcId="{060D66F8-1999-AA4B-9C5B-BB059D84AC43}" destId="{385E0CFD-A593-1B46-B791-66F1B51185CE}" srcOrd="3" destOrd="0" presId="urn:microsoft.com/office/officeart/2005/8/layout/vList2"/>
    <dgm:cxn modelId="{1F192EAA-46C3-BD43-80B0-EC44C3C95FDC}" type="presParOf" srcId="{060D66F8-1999-AA4B-9C5B-BB059D84AC43}" destId="{1D424A0F-183B-154F-9135-86B0AB60A91D}" srcOrd="4" destOrd="0" presId="urn:microsoft.com/office/officeart/2005/8/layout/vList2"/>
    <dgm:cxn modelId="{D6FDDAA0-6BD4-3F4C-88E9-0170DBCE1DD7}" type="presParOf" srcId="{060D66F8-1999-AA4B-9C5B-BB059D84AC43}" destId="{B7CF09E3-BAD0-AE41-9714-74D07E5B9E5B}" srcOrd="5" destOrd="0" presId="urn:microsoft.com/office/officeart/2005/8/layout/vList2"/>
    <dgm:cxn modelId="{F7A3372D-0254-2545-A7F3-B007F63174D1}" type="presParOf" srcId="{060D66F8-1999-AA4B-9C5B-BB059D84AC43}" destId="{08F0CB77-6B3B-3C43-A6D1-CA3128D7794C}" srcOrd="6" destOrd="0" presId="urn:microsoft.com/office/officeart/2005/8/layout/vList2"/>
    <dgm:cxn modelId="{4CDBCA06-82ED-904B-8ECF-4EE2B7C14359}" type="presParOf" srcId="{060D66F8-1999-AA4B-9C5B-BB059D84AC43}" destId="{50264A13-3393-954E-9704-F23D77228E81}" srcOrd="7" destOrd="0" presId="urn:microsoft.com/office/officeart/2005/8/layout/vList2"/>
    <dgm:cxn modelId="{EFF6FA32-7283-6E48-B940-32C4E531DB6A}" type="presParOf" srcId="{060D66F8-1999-AA4B-9C5B-BB059D84AC43}" destId="{053FAA8E-04FE-4542-BE44-A0A6C5BFBE97}" srcOrd="8" destOrd="0" presId="urn:microsoft.com/office/officeart/2005/8/layout/vList2"/>
    <dgm:cxn modelId="{6CBE0B4A-D8C3-3F4B-A54E-D27729673892}" type="presParOf" srcId="{060D66F8-1999-AA4B-9C5B-BB059D84AC43}" destId="{BE797966-ADE5-414D-963A-A6CA84E74E7E}" srcOrd="9" destOrd="0" presId="urn:microsoft.com/office/officeart/2005/8/layout/vList2"/>
    <dgm:cxn modelId="{A06E375C-B012-B047-AB17-9DE2EA2E1160}" type="presParOf" srcId="{060D66F8-1999-AA4B-9C5B-BB059D84AC43}" destId="{DBFD51A1-7005-1941-BE1D-94ECED1CE1B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A5BB693-82D7-4EB1-B155-028A49F43CF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CD298F5-FA7E-4120-9909-AB92A148246D}">
      <dgm:prSet/>
      <dgm:spPr/>
      <dgm:t>
        <a:bodyPr/>
        <a:lstStyle/>
        <a:p>
          <a:r>
            <a:rPr lang="en-US"/>
            <a:t>Don’t cut trees or wood alone!</a:t>
          </a:r>
        </a:p>
      </dgm:t>
    </dgm:pt>
    <dgm:pt modelId="{98FB7B46-043D-4FB5-86C3-472887C23B33}" type="parTrans" cxnId="{939A0458-90C7-4931-8B8A-51A0B82B49A0}">
      <dgm:prSet/>
      <dgm:spPr/>
      <dgm:t>
        <a:bodyPr/>
        <a:lstStyle/>
        <a:p>
          <a:endParaRPr lang="en-US"/>
        </a:p>
      </dgm:t>
    </dgm:pt>
    <dgm:pt modelId="{9E71AD31-7A0F-419D-8817-C98C383EC7EE}" type="sibTrans" cxnId="{939A0458-90C7-4931-8B8A-51A0B82B49A0}">
      <dgm:prSet/>
      <dgm:spPr/>
      <dgm:t>
        <a:bodyPr/>
        <a:lstStyle/>
        <a:p>
          <a:endParaRPr lang="en-US"/>
        </a:p>
      </dgm:t>
    </dgm:pt>
    <dgm:pt modelId="{8F95614C-5044-4D45-9DF9-D3D7EEE44FEE}">
      <dgm:prSet/>
      <dgm:spPr/>
      <dgm:t>
        <a:bodyPr/>
        <a:lstStyle/>
        <a:p>
          <a:r>
            <a:rPr lang="en-US"/>
            <a:t>Look for and take advantage of  training opportunities!  </a:t>
          </a:r>
        </a:p>
      </dgm:t>
    </dgm:pt>
    <dgm:pt modelId="{C2040EAF-CE6C-4CD8-B488-5DFDD37142EB}" type="parTrans" cxnId="{93A690B7-6D68-4A70-9ED8-E6A95A8C1C71}">
      <dgm:prSet/>
      <dgm:spPr/>
      <dgm:t>
        <a:bodyPr/>
        <a:lstStyle/>
        <a:p>
          <a:endParaRPr lang="en-US"/>
        </a:p>
      </dgm:t>
    </dgm:pt>
    <dgm:pt modelId="{20D1B49D-0A28-41CE-B956-411133D3E175}" type="sibTrans" cxnId="{93A690B7-6D68-4A70-9ED8-E6A95A8C1C71}">
      <dgm:prSet/>
      <dgm:spPr/>
      <dgm:t>
        <a:bodyPr/>
        <a:lstStyle/>
        <a:p>
          <a:endParaRPr lang="en-US"/>
        </a:p>
      </dgm:t>
    </dgm:pt>
    <dgm:pt modelId="{D4179046-6978-409F-93FC-DA5FF4257768}" type="pres">
      <dgm:prSet presAssocID="{BA5BB693-82D7-4EB1-B155-028A49F43CF8}" presName="root" presStyleCnt="0">
        <dgm:presLayoutVars>
          <dgm:dir/>
          <dgm:resizeHandles val="exact"/>
        </dgm:presLayoutVars>
      </dgm:prSet>
      <dgm:spPr/>
    </dgm:pt>
    <dgm:pt modelId="{80FEA9B8-004E-45A4-B355-CACB79180569}" type="pres">
      <dgm:prSet presAssocID="{1CD298F5-FA7E-4120-9909-AB92A148246D}" presName="compNode" presStyleCnt="0"/>
      <dgm:spPr/>
    </dgm:pt>
    <dgm:pt modelId="{73BB8009-0251-457F-B292-103884783E1F}" type="pres">
      <dgm:prSet presAssocID="{1CD298F5-FA7E-4120-9909-AB92A148246D}" presName="bgRect" presStyleLbl="bgShp" presStyleIdx="0" presStyleCnt="2"/>
      <dgm:spPr/>
    </dgm:pt>
    <dgm:pt modelId="{104C4E25-05FC-4E0E-98D7-95AC1F480288}" type="pres">
      <dgm:prSet presAssocID="{1CD298F5-FA7E-4120-9909-AB92A148246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 tree"/>
        </a:ext>
      </dgm:extLst>
    </dgm:pt>
    <dgm:pt modelId="{62FF332E-7EF7-413F-A4A1-74C825ED0A04}" type="pres">
      <dgm:prSet presAssocID="{1CD298F5-FA7E-4120-9909-AB92A148246D}" presName="spaceRect" presStyleCnt="0"/>
      <dgm:spPr/>
    </dgm:pt>
    <dgm:pt modelId="{5E9B1EC2-1BE1-47CE-A7B8-600406839589}" type="pres">
      <dgm:prSet presAssocID="{1CD298F5-FA7E-4120-9909-AB92A148246D}" presName="parTx" presStyleLbl="revTx" presStyleIdx="0" presStyleCnt="2">
        <dgm:presLayoutVars>
          <dgm:chMax val="0"/>
          <dgm:chPref val="0"/>
        </dgm:presLayoutVars>
      </dgm:prSet>
      <dgm:spPr/>
    </dgm:pt>
    <dgm:pt modelId="{AAAD71D2-2BE3-4BE4-B9A3-AC8AB3676CF2}" type="pres">
      <dgm:prSet presAssocID="{9E71AD31-7A0F-419D-8817-C98C383EC7EE}" presName="sibTrans" presStyleCnt="0"/>
      <dgm:spPr/>
    </dgm:pt>
    <dgm:pt modelId="{6AB829E9-AADA-40D0-B454-1AA0C809F50F}" type="pres">
      <dgm:prSet presAssocID="{8F95614C-5044-4D45-9DF9-D3D7EEE44FEE}" presName="compNode" presStyleCnt="0"/>
      <dgm:spPr/>
    </dgm:pt>
    <dgm:pt modelId="{2460F319-96EF-4B84-B11F-0F89B759EFA1}" type="pres">
      <dgm:prSet presAssocID="{8F95614C-5044-4D45-9DF9-D3D7EEE44FEE}" presName="bgRect" presStyleLbl="bgShp" presStyleIdx="1" presStyleCnt="2"/>
      <dgm:spPr/>
    </dgm:pt>
    <dgm:pt modelId="{348E9C4C-5921-452A-867B-5429C5E38B94}" type="pres">
      <dgm:prSet presAssocID="{8F95614C-5044-4D45-9DF9-D3D7EEE44FE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26E77446-865F-4348-8F03-B0A83B717D68}" type="pres">
      <dgm:prSet presAssocID="{8F95614C-5044-4D45-9DF9-D3D7EEE44FEE}" presName="spaceRect" presStyleCnt="0"/>
      <dgm:spPr/>
    </dgm:pt>
    <dgm:pt modelId="{E622DFA5-596C-4D06-80DD-07A02516AC5B}" type="pres">
      <dgm:prSet presAssocID="{8F95614C-5044-4D45-9DF9-D3D7EEE44FEE}" presName="parTx" presStyleLbl="revTx" presStyleIdx="1" presStyleCnt="2">
        <dgm:presLayoutVars>
          <dgm:chMax val="0"/>
          <dgm:chPref val="0"/>
        </dgm:presLayoutVars>
      </dgm:prSet>
      <dgm:spPr/>
    </dgm:pt>
  </dgm:ptLst>
  <dgm:cxnLst>
    <dgm:cxn modelId="{939A0458-90C7-4931-8B8A-51A0B82B49A0}" srcId="{BA5BB693-82D7-4EB1-B155-028A49F43CF8}" destId="{1CD298F5-FA7E-4120-9909-AB92A148246D}" srcOrd="0" destOrd="0" parTransId="{98FB7B46-043D-4FB5-86C3-472887C23B33}" sibTransId="{9E71AD31-7A0F-419D-8817-C98C383EC7EE}"/>
    <dgm:cxn modelId="{7EB2D673-960A-45B7-8F4E-02C47BE7A443}" type="presOf" srcId="{BA5BB693-82D7-4EB1-B155-028A49F43CF8}" destId="{D4179046-6978-409F-93FC-DA5FF4257768}" srcOrd="0" destOrd="0" presId="urn:microsoft.com/office/officeart/2018/2/layout/IconVerticalSolidList"/>
    <dgm:cxn modelId="{93A690B7-6D68-4A70-9ED8-E6A95A8C1C71}" srcId="{BA5BB693-82D7-4EB1-B155-028A49F43CF8}" destId="{8F95614C-5044-4D45-9DF9-D3D7EEE44FEE}" srcOrd="1" destOrd="0" parTransId="{C2040EAF-CE6C-4CD8-B488-5DFDD37142EB}" sibTransId="{20D1B49D-0A28-41CE-B956-411133D3E175}"/>
    <dgm:cxn modelId="{4A9928B9-C01A-4DE3-BE1E-0BC7B4BE37B5}" type="presOf" srcId="{8F95614C-5044-4D45-9DF9-D3D7EEE44FEE}" destId="{E622DFA5-596C-4D06-80DD-07A02516AC5B}" srcOrd="0" destOrd="0" presId="urn:microsoft.com/office/officeart/2018/2/layout/IconVerticalSolidList"/>
    <dgm:cxn modelId="{B732FBC0-3F53-4A36-8332-E6B6925555A1}" type="presOf" srcId="{1CD298F5-FA7E-4120-9909-AB92A148246D}" destId="{5E9B1EC2-1BE1-47CE-A7B8-600406839589}" srcOrd="0" destOrd="0" presId="urn:microsoft.com/office/officeart/2018/2/layout/IconVerticalSolidList"/>
    <dgm:cxn modelId="{4EDD6523-6B80-4543-AEEC-535CFFD220EB}" type="presParOf" srcId="{D4179046-6978-409F-93FC-DA5FF4257768}" destId="{80FEA9B8-004E-45A4-B355-CACB79180569}" srcOrd="0" destOrd="0" presId="urn:microsoft.com/office/officeart/2018/2/layout/IconVerticalSolidList"/>
    <dgm:cxn modelId="{3869272F-467D-4300-BD69-20D960917E93}" type="presParOf" srcId="{80FEA9B8-004E-45A4-B355-CACB79180569}" destId="{73BB8009-0251-457F-B292-103884783E1F}" srcOrd="0" destOrd="0" presId="urn:microsoft.com/office/officeart/2018/2/layout/IconVerticalSolidList"/>
    <dgm:cxn modelId="{4E877B7D-FECB-4A1D-BDCE-6D9D53527536}" type="presParOf" srcId="{80FEA9B8-004E-45A4-B355-CACB79180569}" destId="{104C4E25-05FC-4E0E-98D7-95AC1F480288}" srcOrd="1" destOrd="0" presId="urn:microsoft.com/office/officeart/2018/2/layout/IconVerticalSolidList"/>
    <dgm:cxn modelId="{C4D5EDC3-4807-49E3-AFF6-71B4D174B5EB}" type="presParOf" srcId="{80FEA9B8-004E-45A4-B355-CACB79180569}" destId="{62FF332E-7EF7-413F-A4A1-74C825ED0A04}" srcOrd="2" destOrd="0" presId="urn:microsoft.com/office/officeart/2018/2/layout/IconVerticalSolidList"/>
    <dgm:cxn modelId="{401CD1A7-F10A-4A86-AC59-94562FCF54B5}" type="presParOf" srcId="{80FEA9B8-004E-45A4-B355-CACB79180569}" destId="{5E9B1EC2-1BE1-47CE-A7B8-600406839589}" srcOrd="3" destOrd="0" presId="urn:microsoft.com/office/officeart/2018/2/layout/IconVerticalSolidList"/>
    <dgm:cxn modelId="{74A09B07-997E-40FB-8B50-B70BEBDED14E}" type="presParOf" srcId="{D4179046-6978-409F-93FC-DA5FF4257768}" destId="{AAAD71D2-2BE3-4BE4-B9A3-AC8AB3676CF2}" srcOrd="1" destOrd="0" presId="urn:microsoft.com/office/officeart/2018/2/layout/IconVerticalSolidList"/>
    <dgm:cxn modelId="{55F04ED3-C73D-4395-B222-ABBD72DBD002}" type="presParOf" srcId="{D4179046-6978-409F-93FC-DA5FF4257768}" destId="{6AB829E9-AADA-40D0-B454-1AA0C809F50F}" srcOrd="2" destOrd="0" presId="urn:microsoft.com/office/officeart/2018/2/layout/IconVerticalSolidList"/>
    <dgm:cxn modelId="{4DD534DF-2182-401D-8F92-3282669944CF}" type="presParOf" srcId="{6AB829E9-AADA-40D0-B454-1AA0C809F50F}" destId="{2460F319-96EF-4B84-B11F-0F89B759EFA1}" srcOrd="0" destOrd="0" presId="urn:microsoft.com/office/officeart/2018/2/layout/IconVerticalSolidList"/>
    <dgm:cxn modelId="{39A26516-E85C-40C6-9162-C76E6B6D99C7}" type="presParOf" srcId="{6AB829E9-AADA-40D0-B454-1AA0C809F50F}" destId="{348E9C4C-5921-452A-867B-5429C5E38B94}" srcOrd="1" destOrd="0" presId="urn:microsoft.com/office/officeart/2018/2/layout/IconVerticalSolidList"/>
    <dgm:cxn modelId="{17C3952D-4A75-453F-9E71-D1643B51E0D8}" type="presParOf" srcId="{6AB829E9-AADA-40D0-B454-1AA0C809F50F}" destId="{26E77446-865F-4348-8F03-B0A83B717D68}" srcOrd="2" destOrd="0" presId="urn:microsoft.com/office/officeart/2018/2/layout/IconVerticalSolidList"/>
    <dgm:cxn modelId="{E88780BC-8B5A-4D7A-9F08-82F64766F0AB}" type="presParOf" srcId="{6AB829E9-AADA-40D0-B454-1AA0C809F50F}" destId="{E622DFA5-596C-4D06-80DD-07A02516AC5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06FFE-A7F3-424F-A276-BF70D98F50A5}">
      <dsp:nvSpPr>
        <dsp:cNvPr id="0" name=""/>
        <dsp:cNvSpPr/>
      </dsp:nvSpPr>
      <dsp:spPr>
        <a:xfrm>
          <a:off x="0" y="3552166"/>
          <a:ext cx="6513603" cy="233060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a:t>Inspect the chainsaw safety features</a:t>
          </a:r>
        </a:p>
      </dsp:txBody>
      <dsp:txXfrm>
        <a:off x="0" y="3552166"/>
        <a:ext cx="6513603" cy="2330605"/>
      </dsp:txXfrm>
    </dsp:sp>
    <dsp:sp modelId="{B7C462D3-32FE-7547-8827-A9703ED1323F}">
      <dsp:nvSpPr>
        <dsp:cNvPr id="0" name=""/>
        <dsp:cNvSpPr/>
      </dsp:nvSpPr>
      <dsp:spPr>
        <a:xfrm rot="10800000">
          <a:off x="0" y="2653"/>
          <a:ext cx="6513603" cy="3584471"/>
        </a:xfrm>
        <a:prstGeom prst="upArrowCallou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a:t>Put on Personal Protective Equipment (PPE)</a:t>
          </a:r>
        </a:p>
      </dsp:txBody>
      <dsp:txXfrm rot="10800000">
        <a:off x="0" y="2653"/>
        <a:ext cx="6513603" cy="23290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B11F3-50DF-6D44-945E-B60A20D521A3}">
      <dsp:nvSpPr>
        <dsp:cNvPr id="0" name=""/>
        <dsp:cNvSpPr/>
      </dsp:nvSpPr>
      <dsp:spPr>
        <a:xfrm>
          <a:off x="1374164" y="-32039"/>
          <a:ext cx="5379671" cy="5379671"/>
        </a:xfrm>
        <a:prstGeom prst="circularArrow">
          <a:avLst>
            <a:gd name="adj1" fmla="val 5544"/>
            <a:gd name="adj2" fmla="val 330680"/>
            <a:gd name="adj3" fmla="val 13767645"/>
            <a:gd name="adj4" fmla="val 17391005"/>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4613B-7000-8642-B68F-868E52156C9D}">
      <dsp:nvSpPr>
        <dsp:cNvPr id="0" name=""/>
        <dsp:cNvSpPr/>
      </dsp:nvSpPr>
      <dsp:spPr>
        <a:xfrm>
          <a:off x="2799953" y="2274"/>
          <a:ext cx="2528093" cy="126404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1. Hazards and Work/Drop Zones</a:t>
          </a:r>
        </a:p>
      </dsp:txBody>
      <dsp:txXfrm>
        <a:off x="2861659" y="63980"/>
        <a:ext cx="2404681" cy="1140634"/>
      </dsp:txXfrm>
    </dsp:sp>
    <dsp:sp modelId="{558FD6BC-9E24-0D48-AA94-11BB2FF59104}">
      <dsp:nvSpPr>
        <dsp:cNvPr id="0" name=""/>
        <dsp:cNvSpPr/>
      </dsp:nvSpPr>
      <dsp:spPr>
        <a:xfrm>
          <a:off x="4981774" y="1587460"/>
          <a:ext cx="2528093" cy="126404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2. Lean and Load</a:t>
          </a:r>
        </a:p>
      </dsp:txBody>
      <dsp:txXfrm>
        <a:off x="5043480" y="1649166"/>
        <a:ext cx="2404681" cy="1140634"/>
      </dsp:txXfrm>
    </dsp:sp>
    <dsp:sp modelId="{7CB3E2DB-2CF5-F549-B8D4-01DF4DBE484F}">
      <dsp:nvSpPr>
        <dsp:cNvPr id="0" name=""/>
        <dsp:cNvSpPr/>
      </dsp:nvSpPr>
      <dsp:spPr>
        <a:xfrm>
          <a:off x="4148393" y="4152345"/>
          <a:ext cx="2528093" cy="126404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3. Check Equipment</a:t>
          </a:r>
        </a:p>
      </dsp:txBody>
      <dsp:txXfrm>
        <a:off x="4210099" y="4214051"/>
        <a:ext cx="2404681" cy="1140634"/>
      </dsp:txXfrm>
    </dsp:sp>
    <dsp:sp modelId="{385ECEDF-260E-3447-9831-D9562F29D6D4}">
      <dsp:nvSpPr>
        <dsp:cNvPr id="0" name=""/>
        <dsp:cNvSpPr/>
      </dsp:nvSpPr>
      <dsp:spPr>
        <a:xfrm>
          <a:off x="1451513" y="4152345"/>
          <a:ext cx="2528093" cy="126404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4. Cut Plan /Escape Plan</a:t>
          </a:r>
        </a:p>
      </dsp:txBody>
      <dsp:txXfrm>
        <a:off x="1513219" y="4214051"/>
        <a:ext cx="2404681" cy="1140634"/>
      </dsp:txXfrm>
    </dsp:sp>
    <dsp:sp modelId="{0FDA5076-9349-5A48-BB7C-29FC8A14BC8B}">
      <dsp:nvSpPr>
        <dsp:cNvPr id="0" name=""/>
        <dsp:cNvSpPr/>
      </dsp:nvSpPr>
      <dsp:spPr>
        <a:xfrm>
          <a:off x="618131" y="1587460"/>
          <a:ext cx="2528093" cy="1264046"/>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5. Implement Plan</a:t>
          </a:r>
        </a:p>
        <a:p>
          <a:pPr marL="0" lvl="0" indent="0" algn="ctr" defTabSz="1022350">
            <a:lnSpc>
              <a:spcPct val="90000"/>
            </a:lnSpc>
            <a:spcBef>
              <a:spcPct val="0"/>
            </a:spcBef>
            <a:spcAft>
              <a:spcPct val="35000"/>
            </a:spcAft>
            <a:buNone/>
          </a:pPr>
          <a:r>
            <a:rPr lang="en-US" sz="2300" kern="1200" dirty="0"/>
            <a:t>Repeat Steps</a:t>
          </a:r>
        </a:p>
      </dsp:txBody>
      <dsp:txXfrm>
        <a:off x="679837" y="1649166"/>
        <a:ext cx="2404681" cy="1140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B11F3-50DF-6D44-945E-B60A20D521A3}">
      <dsp:nvSpPr>
        <dsp:cNvPr id="0" name=""/>
        <dsp:cNvSpPr/>
      </dsp:nvSpPr>
      <dsp:spPr>
        <a:xfrm>
          <a:off x="1756439" y="-29927"/>
          <a:ext cx="4957265" cy="4957265"/>
        </a:xfrm>
        <a:prstGeom prst="circularArrow">
          <a:avLst>
            <a:gd name="adj1" fmla="val 5544"/>
            <a:gd name="adj2" fmla="val 330680"/>
            <a:gd name="adj3" fmla="val 13778872"/>
            <a:gd name="adj4" fmla="val 17384171"/>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4613B-7000-8642-B68F-868E52156C9D}">
      <dsp:nvSpPr>
        <dsp:cNvPr id="0" name=""/>
        <dsp:cNvSpPr/>
      </dsp:nvSpPr>
      <dsp:spPr>
        <a:xfrm>
          <a:off x="3075895" y="1002"/>
          <a:ext cx="2318354" cy="115917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1. Hazards and Work/Drop Zone</a:t>
          </a:r>
        </a:p>
      </dsp:txBody>
      <dsp:txXfrm>
        <a:off x="3132481" y="57588"/>
        <a:ext cx="2205182" cy="1046005"/>
      </dsp:txXfrm>
    </dsp:sp>
    <dsp:sp modelId="{558FD6BC-9E24-0D48-AA94-11BB2FF59104}">
      <dsp:nvSpPr>
        <dsp:cNvPr id="0" name=""/>
        <dsp:cNvSpPr/>
      </dsp:nvSpPr>
      <dsp:spPr>
        <a:xfrm>
          <a:off x="5086402" y="1461721"/>
          <a:ext cx="2318354" cy="115917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2. Lean and Load</a:t>
          </a:r>
        </a:p>
      </dsp:txBody>
      <dsp:txXfrm>
        <a:off x="5142988" y="1518307"/>
        <a:ext cx="2205182" cy="1046005"/>
      </dsp:txXfrm>
    </dsp:sp>
    <dsp:sp modelId="{7CB3E2DB-2CF5-F549-B8D4-01DF4DBE484F}">
      <dsp:nvSpPr>
        <dsp:cNvPr id="0" name=""/>
        <dsp:cNvSpPr/>
      </dsp:nvSpPr>
      <dsp:spPr>
        <a:xfrm>
          <a:off x="4318457" y="3825215"/>
          <a:ext cx="2318354" cy="115917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3. Check Equipment</a:t>
          </a:r>
        </a:p>
      </dsp:txBody>
      <dsp:txXfrm>
        <a:off x="4375043" y="3881801"/>
        <a:ext cx="2205182" cy="1046005"/>
      </dsp:txXfrm>
    </dsp:sp>
    <dsp:sp modelId="{385ECEDF-260E-3447-9831-D9562F29D6D4}">
      <dsp:nvSpPr>
        <dsp:cNvPr id="0" name=""/>
        <dsp:cNvSpPr/>
      </dsp:nvSpPr>
      <dsp:spPr>
        <a:xfrm>
          <a:off x="1833333" y="3825215"/>
          <a:ext cx="2318354" cy="115917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4. Cut Plan /Notch Plan/Escape Plan</a:t>
          </a:r>
        </a:p>
      </dsp:txBody>
      <dsp:txXfrm>
        <a:off x="1889919" y="3881801"/>
        <a:ext cx="2205182" cy="1046005"/>
      </dsp:txXfrm>
    </dsp:sp>
    <dsp:sp modelId="{0FDA5076-9349-5A48-BB7C-29FC8A14BC8B}">
      <dsp:nvSpPr>
        <dsp:cNvPr id="0" name=""/>
        <dsp:cNvSpPr/>
      </dsp:nvSpPr>
      <dsp:spPr>
        <a:xfrm>
          <a:off x="269501" y="1340978"/>
          <a:ext cx="4040728" cy="191751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5. Implement Plan</a:t>
          </a:r>
        </a:p>
        <a:p>
          <a:pPr marL="0" lvl="0" indent="0" algn="ctr" defTabSz="1422400">
            <a:lnSpc>
              <a:spcPct val="90000"/>
            </a:lnSpc>
            <a:spcBef>
              <a:spcPct val="0"/>
            </a:spcBef>
            <a:spcAft>
              <a:spcPct val="35000"/>
            </a:spcAft>
            <a:buNone/>
          </a:pPr>
          <a:r>
            <a:rPr lang="en-US" sz="3200" kern="1200" dirty="0"/>
            <a:t>Repeat Steps</a:t>
          </a:r>
        </a:p>
      </dsp:txBody>
      <dsp:txXfrm>
        <a:off x="363106" y="1434583"/>
        <a:ext cx="3853518" cy="17303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B11F3-50DF-6D44-945E-B60A20D521A3}">
      <dsp:nvSpPr>
        <dsp:cNvPr id="0" name=""/>
        <dsp:cNvSpPr/>
      </dsp:nvSpPr>
      <dsp:spPr>
        <a:xfrm>
          <a:off x="1325845" y="-29927"/>
          <a:ext cx="4957265" cy="4957265"/>
        </a:xfrm>
        <a:prstGeom prst="circularArrow">
          <a:avLst>
            <a:gd name="adj1" fmla="val 5544"/>
            <a:gd name="adj2" fmla="val 330680"/>
            <a:gd name="adj3" fmla="val 13778872"/>
            <a:gd name="adj4" fmla="val 17384171"/>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4613B-7000-8642-B68F-868E52156C9D}">
      <dsp:nvSpPr>
        <dsp:cNvPr id="0" name=""/>
        <dsp:cNvSpPr/>
      </dsp:nvSpPr>
      <dsp:spPr>
        <a:xfrm>
          <a:off x="2645301" y="1002"/>
          <a:ext cx="2318354" cy="115917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1. Hazards and Work/Drop Zone</a:t>
          </a:r>
        </a:p>
      </dsp:txBody>
      <dsp:txXfrm>
        <a:off x="2701887" y="57588"/>
        <a:ext cx="2205182" cy="1046005"/>
      </dsp:txXfrm>
    </dsp:sp>
    <dsp:sp modelId="{558FD6BC-9E24-0D48-AA94-11BB2FF59104}">
      <dsp:nvSpPr>
        <dsp:cNvPr id="0" name=""/>
        <dsp:cNvSpPr/>
      </dsp:nvSpPr>
      <dsp:spPr>
        <a:xfrm>
          <a:off x="4655808" y="1461721"/>
          <a:ext cx="2318354" cy="115917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2. Lean and Load</a:t>
          </a:r>
        </a:p>
      </dsp:txBody>
      <dsp:txXfrm>
        <a:off x="4712394" y="1518307"/>
        <a:ext cx="2205182" cy="1046005"/>
      </dsp:txXfrm>
    </dsp:sp>
    <dsp:sp modelId="{7CB3E2DB-2CF5-F549-B8D4-01DF4DBE484F}">
      <dsp:nvSpPr>
        <dsp:cNvPr id="0" name=""/>
        <dsp:cNvSpPr/>
      </dsp:nvSpPr>
      <dsp:spPr>
        <a:xfrm>
          <a:off x="3887863" y="3825215"/>
          <a:ext cx="2318354" cy="115917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3. Check Equipment</a:t>
          </a:r>
        </a:p>
      </dsp:txBody>
      <dsp:txXfrm>
        <a:off x="3944449" y="3881801"/>
        <a:ext cx="2205182" cy="1046005"/>
      </dsp:txXfrm>
    </dsp:sp>
    <dsp:sp modelId="{385ECEDF-260E-3447-9831-D9562F29D6D4}">
      <dsp:nvSpPr>
        <dsp:cNvPr id="0" name=""/>
        <dsp:cNvSpPr/>
      </dsp:nvSpPr>
      <dsp:spPr>
        <a:xfrm>
          <a:off x="1402739" y="3825215"/>
          <a:ext cx="2318354" cy="115917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4. Cut Plan /Notch Plan/Escape Plan</a:t>
          </a:r>
        </a:p>
      </dsp:txBody>
      <dsp:txXfrm>
        <a:off x="1459325" y="3881801"/>
        <a:ext cx="2205182" cy="1046005"/>
      </dsp:txXfrm>
    </dsp:sp>
    <dsp:sp modelId="{0FDA5076-9349-5A48-BB7C-29FC8A14BC8B}">
      <dsp:nvSpPr>
        <dsp:cNvPr id="0" name=""/>
        <dsp:cNvSpPr/>
      </dsp:nvSpPr>
      <dsp:spPr>
        <a:xfrm>
          <a:off x="634794" y="1461721"/>
          <a:ext cx="2318354" cy="115917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5. Implement Plan</a:t>
          </a:r>
        </a:p>
        <a:p>
          <a:pPr marL="0" lvl="0" indent="0" algn="ctr" defTabSz="933450">
            <a:lnSpc>
              <a:spcPct val="90000"/>
            </a:lnSpc>
            <a:spcBef>
              <a:spcPct val="0"/>
            </a:spcBef>
            <a:spcAft>
              <a:spcPct val="35000"/>
            </a:spcAft>
            <a:buNone/>
          </a:pPr>
          <a:r>
            <a:rPr lang="en-US" sz="2100" kern="1200" dirty="0"/>
            <a:t>Repeat Steps</a:t>
          </a:r>
        </a:p>
      </dsp:txBody>
      <dsp:txXfrm>
        <a:off x="691380" y="1518307"/>
        <a:ext cx="2205182" cy="10460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B11F3-50DF-6D44-945E-B60A20D521A3}">
      <dsp:nvSpPr>
        <dsp:cNvPr id="0" name=""/>
        <dsp:cNvSpPr/>
      </dsp:nvSpPr>
      <dsp:spPr>
        <a:xfrm>
          <a:off x="1325845" y="-29927"/>
          <a:ext cx="4957265" cy="4957265"/>
        </a:xfrm>
        <a:prstGeom prst="circularArrow">
          <a:avLst>
            <a:gd name="adj1" fmla="val 5544"/>
            <a:gd name="adj2" fmla="val 330680"/>
            <a:gd name="adj3" fmla="val 13778872"/>
            <a:gd name="adj4" fmla="val 17384171"/>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4613B-7000-8642-B68F-868E52156C9D}">
      <dsp:nvSpPr>
        <dsp:cNvPr id="0" name=""/>
        <dsp:cNvSpPr/>
      </dsp:nvSpPr>
      <dsp:spPr>
        <a:xfrm>
          <a:off x="2645301" y="1002"/>
          <a:ext cx="2318354" cy="115917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1. Hazards and Work/Drop Zone</a:t>
          </a:r>
        </a:p>
      </dsp:txBody>
      <dsp:txXfrm>
        <a:off x="2701887" y="57588"/>
        <a:ext cx="2205182" cy="1046005"/>
      </dsp:txXfrm>
    </dsp:sp>
    <dsp:sp modelId="{558FD6BC-9E24-0D48-AA94-11BB2FF59104}">
      <dsp:nvSpPr>
        <dsp:cNvPr id="0" name=""/>
        <dsp:cNvSpPr/>
      </dsp:nvSpPr>
      <dsp:spPr>
        <a:xfrm>
          <a:off x="4655808" y="1461721"/>
          <a:ext cx="2318354" cy="115917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2. Lean and Load</a:t>
          </a:r>
        </a:p>
      </dsp:txBody>
      <dsp:txXfrm>
        <a:off x="4712394" y="1518307"/>
        <a:ext cx="2205182" cy="1046005"/>
      </dsp:txXfrm>
    </dsp:sp>
    <dsp:sp modelId="{7CB3E2DB-2CF5-F549-B8D4-01DF4DBE484F}">
      <dsp:nvSpPr>
        <dsp:cNvPr id="0" name=""/>
        <dsp:cNvSpPr/>
      </dsp:nvSpPr>
      <dsp:spPr>
        <a:xfrm>
          <a:off x="3887863" y="3825215"/>
          <a:ext cx="2318354" cy="115917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3. Check Equipment</a:t>
          </a:r>
        </a:p>
      </dsp:txBody>
      <dsp:txXfrm>
        <a:off x="3944449" y="3881801"/>
        <a:ext cx="2205182" cy="1046005"/>
      </dsp:txXfrm>
    </dsp:sp>
    <dsp:sp modelId="{385ECEDF-260E-3447-9831-D9562F29D6D4}">
      <dsp:nvSpPr>
        <dsp:cNvPr id="0" name=""/>
        <dsp:cNvSpPr/>
      </dsp:nvSpPr>
      <dsp:spPr>
        <a:xfrm>
          <a:off x="1402739" y="3825215"/>
          <a:ext cx="2318354" cy="115917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4. Cut Plan /Notch Plan/Escape Plan</a:t>
          </a:r>
        </a:p>
      </dsp:txBody>
      <dsp:txXfrm>
        <a:off x="1459325" y="3881801"/>
        <a:ext cx="2205182" cy="1046005"/>
      </dsp:txXfrm>
    </dsp:sp>
    <dsp:sp modelId="{0FDA5076-9349-5A48-BB7C-29FC8A14BC8B}">
      <dsp:nvSpPr>
        <dsp:cNvPr id="0" name=""/>
        <dsp:cNvSpPr/>
      </dsp:nvSpPr>
      <dsp:spPr>
        <a:xfrm>
          <a:off x="634794" y="1461721"/>
          <a:ext cx="2318354" cy="115917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5. Implement Plan</a:t>
          </a:r>
        </a:p>
        <a:p>
          <a:pPr marL="0" lvl="0" indent="0" algn="ctr" defTabSz="933450">
            <a:lnSpc>
              <a:spcPct val="90000"/>
            </a:lnSpc>
            <a:spcBef>
              <a:spcPct val="0"/>
            </a:spcBef>
            <a:spcAft>
              <a:spcPct val="35000"/>
            </a:spcAft>
            <a:buNone/>
          </a:pPr>
          <a:r>
            <a:rPr lang="en-US" sz="2100" kern="1200" dirty="0"/>
            <a:t>Repeat Steps</a:t>
          </a:r>
        </a:p>
      </dsp:txBody>
      <dsp:txXfrm>
        <a:off x="691380" y="1518307"/>
        <a:ext cx="2205182" cy="10460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BD442-9E40-694E-924B-AF39B08159B5}">
      <dsp:nvSpPr>
        <dsp:cNvPr id="0" name=""/>
        <dsp:cNvSpPr/>
      </dsp:nvSpPr>
      <dsp:spPr>
        <a:xfrm>
          <a:off x="0" y="409752"/>
          <a:ext cx="6513603" cy="7675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Bowline </a:t>
          </a:r>
        </a:p>
      </dsp:txBody>
      <dsp:txXfrm>
        <a:off x="37467" y="447219"/>
        <a:ext cx="6438669" cy="692586"/>
      </dsp:txXfrm>
    </dsp:sp>
    <dsp:sp modelId="{5B202F98-D4A1-2449-8DE7-69332459B98E}">
      <dsp:nvSpPr>
        <dsp:cNvPr id="0" name=""/>
        <dsp:cNvSpPr/>
      </dsp:nvSpPr>
      <dsp:spPr>
        <a:xfrm>
          <a:off x="0" y="1269432"/>
          <a:ext cx="6513603" cy="767520"/>
        </a:xfrm>
        <a:prstGeom prst="roundRect">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A version of the Valdotain Tresse (VT)</a:t>
          </a:r>
        </a:p>
      </dsp:txBody>
      <dsp:txXfrm>
        <a:off x="37467" y="1306899"/>
        <a:ext cx="6438669" cy="692586"/>
      </dsp:txXfrm>
    </dsp:sp>
    <dsp:sp modelId="{1D424A0F-183B-154F-9135-86B0AB60A91D}">
      <dsp:nvSpPr>
        <dsp:cNvPr id="0" name=""/>
        <dsp:cNvSpPr/>
      </dsp:nvSpPr>
      <dsp:spPr>
        <a:xfrm>
          <a:off x="0" y="2129112"/>
          <a:ext cx="6513603" cy="767520"/>
        </a:xfrm>
        <a:prstGeom prst="roundRect">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Prusik </a:t>
          </a:r>
        </a:p>
      </dsp:txBody>
      <dsp:txXfrm>
        <a:off x="37467" y="2166579"/>
        <a:ext cx="6438669" cy="692586"/>
      </dsp:txXfrm>
    </dsp:sp>
    <dsp:sp modelId="{08F0CB77-6B3B-3C43-A6D1-CA3128D7794C}">
      <dsp:nvSpPr>
        <dsp:cNvPr id="0" name=""/>
        <dsp:cNvSpPr/>
      </dsp:nvSpPr>
      <dsp:spPr>
        <a:xfrm>
          <a:off x="0" y="2988793"/>
          <a:ext cx="6513603" cy="767520"/>
        </a:xfrm>
        <a:prstGeom prst="roundRect">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End knots (clove hitch and cow hitch)</a:t>
          </a:r>
        </a:p>
      </dsp:txBody>
      <dsp:txXfrm>
        <a:off x="37467" y="3026260"/>
        <a:ext cx="6438669" cy="692586"/>
      </dsp:txXfrm>
    </dsp:sp>
    <dsp:sp modelId="{053FAA8E-04FE-4542-BE44-A0A6C5BFBE97}">
      <dsp:nvSpPr>
        <dsp:cNvPr id="0" name=""/>
        <dsp:cNvSpPr/>
      </dsp:nvSpPr>
      <dsp:spPr>
        <a:xfrm>
          <a:off x="0" y="3848473"/>
          <a:ext cx="6513603" cy="767520"/>
        </a:xfrm>
        <a:prstGeom prst="roundRect">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Fiddle blocks and how to use them</a:t>
          </a:r>
        </a:p>
      </dsp:txBody>
      <dsp:txXfrm>
        <a:off x="37467" y="3885940"/>
        <a:ext cx="6438669" cy="692586"/>
      </dsp:txXfrm>
    </dsp:sp>
    <dsp:sp modelId="{DBFD51A1-7005-1941-BE1D-94ECED1CE1B8}">
      <dsp:nvSpPr>
        <dsp:cNvPr id="0" name=""/>
        <dsp:cNvSpPr/>
      </dsp:nvSpPr>
      <dsp:spPr>
        <a:xfrm>
          <a:off x="0" y="4708153"/>
          <a:ext cx="6513603" cy="76752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Come alongs</a:t>
          </a:r>
        </a:p>
      </dsp:txBody>
      <dsp:txXfrm>
        <a:off x="37467" y="4745620"/>
        <a:ext cx="6438669" cy="6925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B8009-0251-457F-B292-103884783E1F}">
      <dsp:nvSpPr>
        <dsp:cNvPr id="0" name=""/>
        <dsp:cNvSpPr/>
      </dsp:nvSpPr>
      <dsp:spPr>
        <a:xfrm>
          <a:off x="0" y="956381"/>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4C4E25-05FC-4E0E-98D7-95AC1F480288}">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9B1EC2-1BE1-47CE-A7B8-600406839589}">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Don’t cut trees or wood alone!</a:t>
          </a:r>
        </a:p>
      </dsp:txBody>
      <dsp:txXfrm>
        <a:off x="2039300" y="956381"/>
        <a:ext cx="4474303" cy="1765627"/>
      </dsp:txXfrm>
    </dsp:sp>
    <dsp:sp modelId="{2460F319-96EF-4B84-B11F-0F89B759EFA1}">
      <dsp:nvSpPr>
        <dsp:cNvPr id="0" name=""/>
        <dsp:cNvSpPr/>
      </dsp:nvSpPr>
      <dsp:spPr>
        <a:xfrm>
          <a:off x="0" y="3163416"/>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8E9C4C-5921-452A-867B-5429C5E38B94}">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22DFA5-596C-4D06-80DD-07A02516AC5B}">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Look for and take advantage of  training opportunities!  </a:t>
          </a:r>
        </a:p>
      </dsp:txBody>
      <dsp:txXfrm>
        <a:off x="2039300" y="3163416"/>
        <a:ext cx="4474303" cy="176562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754E2A-8FD6-994A-AF88-CB53FE2A97C7}" type="datetimeFigureOut">
              <a:rPr lang="en-US" smtClean="0"/>
              <a:t>5/15/23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A492DC-1975-D54A-8EFA-F49DD7212D4C}" type="slidenum">
              <a:rPr lang="en-US" smtClean="0"/>
              <a:t>‹#›</a:t>
            </a:fld>
            <a:endParaRPr lang="en-US"/>
          </a:p>
        </p:txBody>
      </p:sp>
    </p:spTree>
    <p:extLst>
      <p:ext uri="{BB962C8B-B14F-4D97-AF65-F5344CB8AC3E}">
        <p14:creationId xmlns:p14="http://schemas.microsoft.com/office/powerpoint/2010/main" val="945305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simonasroka?utm_source=unsplash&amp;utm_medium=referral&amp;utm_content=creditCopyText"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unsplash.com/search/photos/electric-wires?utm_source=unsplash&amp;utm_medium=referral&amp;utm_content=creditCopyTex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lickr.com/photos/hz536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lickr.com/photos/ladydragonflyherworld/"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splash.com/@jeremyperkins?utm_source=unsplash&amp;utm_medium=referral&amp;utm_content=creditCopyTex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unsplash.com/search/photos/electricity?utm_source=unsplash&amp;utm_medium=referral&amp;utm_content=creditCopyText"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fxSFTAPXn9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Storm Damaged Tree Cleanup</a:t>
            </a:r>
          </a:p>
          <a:p>
            <a:r>
              <a:rPr lang="en-US" sz="1200" kern="1200" dirty="0">
                <a:solidFill>
                  <a:schemeClr val="tx1"/>
                </a:solidFill>
                <a:effectLst/>
                <a:latin typeface="+mn-lt"/>
                <a:ea typeface="+mn-ea"/>
                <a:cs typeface="+mn-cs"/>
              </a:rPr>
              <a:t>E.M Bauske, P. Kelley, W. Williams and A. Martinez-Espinoza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Title</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Read the disclaimer</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Unfortunately, trees are often damaged in storms and these trees can be extremely dangerous to clean up. Storm damaged trees are subject to all the perils associated with tree felling and much, much more.  Working conditions may be difficult.  Downed trees may be entangled in other trees, or tossed on buildings, vehicles, or wires. Energy, stored in compressed limbs and trunks can be release suddenly, explosively, and fatally. Each situation is unique and requires consideration.  This is a task best left to people with considerable experience and should never be attempted by the occasional chainsaw user.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a:t>
            </a:fld>
            <a:endParaRPr lang="en-US"/>
          </a:p>
        </p:txBody>
      </p:sp>
    </p:spTree>
    <p:extLst>
      <p:ext uri="{BB962C8B-B14F-4D97-AF65-F5344CB8AC3E}">
        <p14:creationId xmlns:p14="http://schemas.microsoft.com/office/powerpoint/2010/main" val="2234285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#10 Electricity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Tree work hazards increase significantly during or after a storm. Many of the tools that we rely on to help protect us from electrical hazards such as pole pruners, saws, and aerial lifts lose their capacity to insulate when wet. The trees we work in are also much more conductive when they are wet. Strong winds can push treetops into contact with conductors and make controlling cut limbs and tops extremely difficult even with rigging. Tree workers must exercise extreme caution and judgment in these situations and, when warranted, delay the work until the weather improves.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Make a thorough inspection before approaching the tree. Line clearance is </a:t>
            </a:r>
            <a:r>
              <a:rPr lang="en-US" sz="1200" b="1" kern="1200" dirty="0">
                <a:solidFill>
                  <a:schemeClr val="tx1"/>
                </a:solidFill>
                <a:effectLst/>
                <a:latin typeface="+mn-lt"/>
                <a:ea typeface="+mn-ea"/>
                <a:cs typeface="+mn-cs"/>
              </a:rPr>
              <a:t>pruning</a:t>
            </a:r>
            <a:r>
              <a:rPr lang="en-US" sz="1200" kern="1200" dirty="0">
                <a:solidFill>
                  <a:schemeClr val="tx1"/>
                </a:solidFill>
                <a:effectLst/>
                <a:latin typeface="+mn-lt"/>
                <a:ea typeface="+mn-ea"/>
                <a:cs typeface="+mn-cs"/>
              </a:rPr>
              <a:t>, trimming, repairing, maintaining, removing, or </a:t>
            </a:r>
            <a:r>
              <a:rPr lang="en-US" sz="1200" b="1" kern="1200" dirty="0">
                <a:solidFill>
                  <a:schemeClr val="tx1"/>
                </a:solidFill>
                <a:effectLst/>
                <a:latin typeface="+mn-lt"/>
                <a:ea typeface="+mn-ea"/>
                <a:cs typeface="+mn-cs"/>
              </a:rPr>
              <a:t>clearing </a:t>
            </a:r>
            <a:r>
              <a:rPr lang="en-US" sz="1200" kern="1200" dirty="0">
                <a:solidFill>
                  <a:schemeClr val="tx1"/>
                </a:solidFill>
                <a:effectLst/>
                <a:latin typeface="+mn-lt"/>
                <a:ea typeface="+mn-ea"/>
                <a:cs typeface="+mn-cs"/>
              </a:rPr>
              <a:t>of </a:t>
            </a:r>
            <a:r>
              <a:rPr lang="en-US" sz="1200" b="1" kern="1200" dirty="0">
                <a:solidFill>
                  <a:schemeClr val="tx1"/>
                </a:solidFill>
                <a:effectLst/>
                <a:latin typeface="+mn-lt"/>
                <a:ea typeface="+mn-ea"/>
                <a:cs typeface="+mn-cs"/>
              </a:rPr>
              <a:t>trees </a:t>
            </a:r>
            <a:r>
              <a:rPr lang="en-US" sz="1200" kern="1200" dirty="0">
                <a:solidFill>
                  <a:schemeClr val="tx1"/>
                </a:solidFill>
                <a:effectLst/>
                <a:latin typeface="+mn-lt"/>
                <a:ea typeface="+mn-ea"/>
                <a:cs typeface="+mn-cs"/>
              </a:rPr>
              <a:t>or the cutting of brush that is near (within 10 feet of) energized power </a:t>
            </a:r>
            <a:r>
              <a:rPr lang="en-US" sz="1200" b="1" kern="1200" dirty="0">
                <a:solidFill>
                  <a:schemeClr val="tx1"/>
                </a:solidFill>
                <a:effectLst/>
                <a:latin typeface="+mn-lt"/>
                <a:ea typeface="+mn-ea"/>
                <a:cs typeface="+mn-cs"/>
              </a:rPr>
              <a:t>lines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Since even a streetlamp circuit or phone line can be energized with enough voltage to kill, almost all arborists in the field have at least some exposure to this hazard. In fact, workers don’t even have to touch a wire to be electrocuted – about half of all electrocution fatalities are the result of indirect contact.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Even the ground under the feet can even conduct electricity, given the right soil conditions and voltage.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Treat all downed lines as energized.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10</a:t>
            </a:fld>
            <a:endParaRPr lang="en-US"/>
          </a:p>
        </p:txBody>
      </p:sp>
    </p:spTree>
    <p:extLst>
      <p:ext uri="{BB962C8B-B14F-4D97-AF65-F5344CB8AC3E}">
        <p14:creationId xmlns:p14="http://schemas.microsoft.com/office/powerpoint/2010/main" val="3014852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#11 Electricity Warning</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Read the slide. Restate the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Keep in mind that electricity from a downed line away from you may reach the worksite through other conductors such as chain link fences, metal curbing, or even “harmless” phone or cable lines.</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11</a:t>
            </a:fld>
            <a:endParaRPr lang="en-US"/>
          </a:p>
        </p:txBody>
      </p:sp>
    </p:spTree>
    <p:extLst>
      <p:ext uri="{BB962C8B-B14F-4D97-AF65-F5344CB8AC3E}">
        <p14:creationId xmlns:p14="http://schemas.microsoft.com/office/powerpoint/2010/main" val="936942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#12 Generator Danger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homeowners using incorrectly set-up generators can cause “back feed” into their house drop, which in turn is “pumped up” in volume by transformers, reenergizing lines the tree crew may have “known” to be dead.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a generator is operating or the lights  are on at one residence in an otherwise blacked out area, consider all conductors to be energized.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again, do not begin working until the utility company has cleared all downed lines as dead.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12</a:t>
            </a:fld>
            <a:endParaRPr lang="en-US"/>
          </a:p>
        </p:txBody>
      </p:sp>
    </p:spTree>
    <p:extLst>
      <p:ext uri="{BB962C8B-B14F-4D97-AF65-F5344CB8AC3E}">
        <p14:creationId xmlns:p14="http://schemas.microsoft.com/office/powerpoint/2010/main" val="1220260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#13 Traffic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All workers within the right-of-way who are exposed either to traffic or to work vehicles must wear high-visibility safety apparel.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Have a plan for traffic flow and designate who is in charge of executing that plan and overseeing it.  Use cones.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Pedestrians should have a path separate from vehicular traffic.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Photo credit: Oregon Department of Transportation</a:t>
            </a:r>
          </a:p>
          <a:p>
            <a:r>
              <a:rPr lang="en-US" sz="1200" kern="1200" dirty="0">
                <a:solidFill>
                  <a:schemeClr val="tx1"/>
                </a:solidFill>
                <a:effectLst/>
                <a:latin typeface="+mn-lt"/>
                <a:ea typeface="+mn-ea"/>
                <a:cs typeface="+mn-cs"/>
              </a:rPr>
              <a:t>Phillip Kelley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#14 Work/Drop Zone</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13</a:t>
            </a:fld>
            <a:endParaRPr lang="en-US"/>
          </a:p>
        </p:txBody>
      </p:sp>
    </p:spTree>
    <p:extLst>
      <p:ext uri="{BB962C8B-B14F-4D97-AF65-F5344CB8AC3E}">
        <p14:creationId xmlns:p14="http://schemas.microsoft.com/office/powerpoint/2010/main" val="2957202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#14 Work/Drop Zone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work zone is at least two lengths of the tree being felled.  On a downed tree it is determined by the highest point of the tree.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drop zone is the area where anything cut from the tree could fall.  This includes any area with potential for struck-by injuries from fall objects.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14</a:t>
            </a:fld>
            <a:endParaRPr lang="en-US"/>
          </a:p>
        </p:txBody>
      </p:sp>
    </p:spTree>
    <p:extLst>
      <p:ext uri="{BB962C8B-B14F-4D97-AF65-F5344CB8AC3E}">
        <p14:creationId xmlns:p14="http://schemas.microsoft.com/office/powerpoint/2010/main" val="523848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#15 Lean and Load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lean and load of the tree caused by storm damage can put limbs, branches and trunks under great pressure.  Trees resting on power and communication lines are under pressure and their weight stores energy in the stretched wires.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Tree trunks may be twisted and under pressure.  Sometimes the tree is blown over and the root plate is ripped out of the ground.  The trunk may roll and twist when freed due to pressure caused by the root plate.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potential energy caused by lean and load may be released suddenly, explosively, and with unintended and potentially deadly consequences.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15</a:t>
            </a:fld>
            <a:endParaRPr lang="en-US"/>
          </a:p>
        </p:txBody>
      </p:sp>
    </p:spTree>
    <p:extLst>
      <p:ext uri="{BB962C8B-B14F-4D97-AF65-F5344CB8AC3E}">
        <p14:creationId xmlns:p14="http://schemas.microsoft.com/office/powerpoint/2010/main" val="3401528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16 Leaning Trees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Storms are among the many things that can cause trees to lean. </a:t>
            </a:r>
            <a:r>
              <a:rPr lang="en-US" sz="1200" kern="1200" dirty="0">
                <a:solidFill>
                  <a:schemeClr val="tx1"/>
                </a:solidFill>
                <a:effectLst/>
                <a:latin typeface="+mn-lt"/>
                <a:ea typeface="+mn-ea"/>
                <a:cs typeface="+mn-cs"/>
              </a:rPr>
              <a:t>Generally if the tree has 3 ft. or less of side lean, the notch may be adjusted to compensate. Wedges can also  be helpful.  A rope can be invaluable.</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16</a:t>
            </a:fld>
            <a:endParaRPr lang="en-US"/>
          </a:p>
        </p:txBody>
      </p:sp>
    </p:spTree>
    <p:extLst>
      <p:ext uri="{BB962C8B-B14F-4D97-AF65-F5344CB8AC3E}">
        <p14:creationId xmlns:p14="http://schemas.microsoft.com/office/powerpoint/2010/main" val="1276557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#17 Wires -Load and Lean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the load is released from power or communication lines, the tree may be tossed into the air.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Photo by </a:t>
            </a:r>
            <a:r>
              <a:rPr lang="en-US" sz="1200" u="sng" kern="1200" dirty="0">
                <a:solidFill>
                  <a:schemeClr val="tx1"/>
                </a:solidFill>
                <a:effectLst/>
                <a:latin typeface="+mn-lt"/>
                <a:ea typeface="+mn-ea"/>
                <a:cs typeface="+mn-cs"/>
                <a:hlinkClick r:id="rId3"/>
              </a:rPr>
              <a:t>Simona Sroková</a:t>
            </a:r>
            <a:r>
              <a:rPr lang="en-US" sz="1200" kern="1200" dirty="0">
                <a:solidFill>
                  <a:schemeClr val="tx1"/>
                </a:solidFill>
                <a:effectLst/>
                <a:latin typeface="+mn-lt"/>
                <a:ea typeface="+mn-ea"/>
                <a:cs typeface="+mn-cs"/>
              </a:rPr>
              <a:t> on </a:t>
            </a:r>
            <a:r>
              <a:rPr lang="en-US" sz="1200" u="sng" kern="1200" dirty="0">
                <a:solidFill>
                  <a:schemeClr val="tx1"/>
                </a:solidFill>
                <a:effectLst/>
                <a:latin typeface="+mn-lt"/>
                <a:ea typeface="+mn-ea"/>
                <a:cs typeface="+mn-cs"/>
                <a:hlinkClick r:id="rId4"/>
              </a:rPr>
              <a:t>Unsplash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17</a:t>
            </a:fld>
            <a:endParaRPr lang="en-US"/>
          </a:p>
        </p:txBody>
      </p:sp>
    </p:spTree>
    <p:extLst>
      <p:ext uri="{BB962C8B-B14F-4D97-AF65-F5344CB8AC3E}">
        <p14:creationId xmlns:p14="http://schemas.microsoft.com/office/powerpoint/2010/main" val="1182680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a:t>
            </a:r>
          </a:p>
          <a:p>
            <a:r>
              <a:rPr lang="en-US" i="1" dirty="0"/>
              <a:t>Show video: </a:t>
            </a:r>
          </a:p>
          <a:p>
            <a:r>
              <a:rPr lang="en-US" dirty="0"/>
              <a:t>https://</a:t>
            </a:r>
            <a:r>
              <a:rPr lang="en-US" dirty="0" err="1"/>
              <a:t>www.youtube.com</a:t>
            </a:r>
            <a:r>
              <a:rPr lang="en-US" dirty="0"/>
              <a:t>/</a:t>
            </a:r>
            <a:r>
              <a:rPr lang="en-US" dirty="0" err="1"/>
              <a:t>watch?time_continue</a:t>
            </a:r>
            <a:r>
              <a:rPr lang="en-US" dirty="0"/>
              <a:t>=19&amp;v=dV86LCaVQLI</a:t>
            </a:r>
          </a:p>
        </p:txBody>
      </p:sp>
      <p:sp>
        <p:nvSpPr>
          <p:cNvPr id="4" name="Slide Number Placeholder 3"/>
          <p:cNvSpPr>
            <a:spLocks noGrp="1"/>
          </p:cNvSpPr>
          <p:nvPr>
            <p:ph type="sldNum" sz="quarter" idx="5"/>
          </p:nvPr>
        </p:nvSpPr>
        <p:spPr/>
        <p:txBody>
          <a:bodyPr/>
          <a:lstStyle/>
          <a:p>
            <a:fld id="{BDA492DC-1975-D54A-8EFA-F49DD7212D4C}" type="slidenum">
              <a:rPr lang="en-US" smtClean="0"/>
              <a:t>18</a:t>
            </a:fld>
            <a:endParaRPr lang="en-US"/>
          </a:p>
        </p:txBody>
      </p:sp>
    </p:spTree>
    <p:extLst>
      <p:ext uri="{BB962C8B-B14F-4D97-AF65-F5344CB8AC3E}">
        <p14:creationId xmlns:p14="http://schemas.microsoft.com/office/powerpoint/2010/main" val="3022316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#19 Wires -Load and Lean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may be difficult to predict the exact form of the energy release.  This is yet another example of what stored energy can do. It is also a very good example of why one should not hang out in the drop zone.</a:t>
            </a:r>
          </a:p>
        </p:txBody>
      </p:sp>
      <p:sp>
        <p:nvSpPr>
          <p:cNvPr id="4" name="Slide Number Placeholder 3"/>
          <p:cNvSpPr>
            <a:spLocks noGrp="1"/>
          </p:cNvSpPr>
          <p:nvPr>
            <p:ph type="sldNum" sz="quarter" idx="5"/>
          </p:nvPr>
        </p:nvSpPr>
        <p:spPr/>
        <p:txBody>
          <a:bodyPr/>
          <a:lstStyle/>
          <a:p>
            <a:fld id="{BDA492DC-1975-D54A-8EFA-F49DD7212D4C}" type="slidenum">
              <a:rPr lang="en-US" smtClean="0"/>
              <a:t>19</a:t>
            </a:fld>
            <a:endParaRPr lang="en-US"/>
          </a:p>
        </p:txBody>
      </p:sp>
    </p:spTree>
    <p:extLst>
      <p:ext uri="{BB962C8B-B14F-4D97-AF65-F5344CB8AC3E}">
        <p14:creationId xmlns:p14="http://schemas.microsoft.com/office/powerpoint/2010/main" val="100958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2 Before Starting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Before starting, put on Personal Protective Equipment (PPE).  This includes a hard hat, eye protection, ear protection, chaps or saw pants, and appropriate boots. A chainsaw should never, under any circumstance, be operated without them. The importance of PPE can never be overstated.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Make sure the chainsaw has the five essential safety features and that they are all functional;  This includes the chain brake, throttle interlock, right-hand guard, chain catch, and spark arrestor,  If any of these features is broken or missing, do not use the saw.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a:t>
            </a:fld>
            <a:endParaRPr lang="en-US"/>
          </a:p>
        </p:txBody>
      </p:sp>
    </p:spTree>
    <p:extLst>
      <p:ext uri="{BB962C8B-B14F-4D97-AF65-F5344CB8AC3E}">
        <p14:creationId xmlns:p14="http://schemas.microsoft.com/office/powerpoint/2010/main" val="2674797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#20 Wires - Lean and Load </a:t>
            </a:r>
          </a:p>
          <a:p>
            <a:r>
              <a:rPr lang="en-US" sz="1200" i="1" kern="1200" dirty="0">
                <a:solidFill>
                  <a:schemeClr val="tx1"/>
                </a:solidFill>
                <a:effectLst/>
                <a:latin typeface="+mn-lt"/>
                <a:ea typeface="+mn-ea"/>
                <a:cs typeface="+mn-cs"/>
              </a:rPr>
              <a:t>Show video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Video provided by Phillip Kelley</a:t>
            </a:r>
          </a:p>
        </p:txBody>
      </p:sp>
      <p:sp>
        <p:nvSpPr>
          <p:cNvPr id="4" name="Slide Number Placeholder 3"/>
          <p:cNvSpPr>
            <a:spLocks noGrp="1"/>
          </p:cNvSpPr>
          <p:nvPr>
            <p:ph type="sldNum" sz="quarter" idx="5"/>
          </p:nvPr>
        </p:nvSpPr>
        <p:spPr/>
        <p:txBody>
          <a:bodyPr/>
          <a:lstStyle/>
          <a:p>
            <a:fld id="{BDA492DC-1975-D54A-8EFA-F49DD7212D4C}" type="slidenum">
              <a:rPr lang="en-US" smtClean="0"/>
              <a:t>20</a:t>
            </a:fld>
            <a:endParaRPr lang="en-US"/>
          </a:p>
        </p:txBody>
      </p:sp>
    </p:spTree>
    <p:extLst>
      <p:ext uri="{BB962C8B-B14F-4D97-AF65-F5344CB8AC3E}">
        <p14:creationId xmlns:p14="http://schemas.microsoft.com/office/powerpoint/2010/main" val="1531916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#21 Tie down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a tree leans into powerlines, energy is stored in the lines that can toss the tree when it is cut free.  That energy must be released slowly.  Tie down the line and release it after the tree is removed.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Tie lines down in the same direction as the tree is pressing so that the energy can be released slowly after the tree is freed.  Keep  in mind, even a tied down line can move.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21</a:t>
            </a:fld>
            <a:endParaRPr lang="en-US"/>
          </a:p>
        </p:txBody>
      </p:sp>
    </p:spTree>
    <p:extLst>
      <p:ext uri="{BB962C8B-B14F-4D97-AF65-F5344CB8AC3E}">
        <p14:creationId xmlns:p14="http://schemas.microsoft.com/office/powerpoint/2010/main" val="3828081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22 Compression and Tension Wood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Load and lean impacts compression and tension in wood. Wood under compression (with the fibers pushed together) will pinch the bar and can cause pinch kickback. If the bar is pinched on the top of the saw, the operator can be pushed back.  If it is pinched on the bottom, the operator can be pulled forward.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Wood under tension (with stretched fibers) will open when cut.  It can shatter and split with all the force released at once in a barber chair or spring pole.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general, one can notch in compression wood and back cut in the tension wood.</a:t>
            </a:r>
          </a:p>
          <a:p>
            <a:r>
              <a:rPr lang="en-US"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22</a:t>
            </a:fld>
            <a:endParaRPr lang="en-US"/>
          </a:p>
        </p:txBody>
      </p:sp>
    </p:spTree>
    <p:extLst>
      <p:ext uri="{BB962C8B-B14F-4D97-AF65-F5344CB8AC3E}">
        <p14:creationId xmlns:p14="http://schemas.microsoft.com/office/powerpoint/2010/main" val="3081340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#23 Upright Tree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Generally, in an upright tree, the upper side of the tree branch is under tension and the lower side is under compression.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Point out compression and tension.  Ask the class about branches not labeled. </a:t>
            </a:r>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23</a:t>
            </a:fld>
            <a:endParaRPr lang="en-US"/>
          </a:p>
        </p:txBody>
      </p:sp>
    </p:spTree>
    <p:extLst>
      <p:ext uri="{BB962C8B-B14F-4D97-AF65-F5344CB8AC3E}">
        <p14:creationId xmlns:p14="http://schemas.microsoft.com/office/powerpoint/2010/main" val="1937203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#24 Downed Tree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may not be the case with storm damaged trees.  The load on a downed tree is quite different.  Compression and tension may not be the same.</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Point out where it has switched. Note: the trunk was not under compression or tension and now it is.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24</a:t>
            </a:fld>
            <a:endParaRPr lang="en-US"/>
          </a:p>
        </p:txBody>
      </p:sp>
    </p:spTree>
    <p:extLst>
      <p:ext uri="{BB962C8B-B14F-4D97-AF65-F5344CB8AC3E}">
        <p14:creationId xmlns:p14="http://schemas.microsoft.com/office/powerpoint/2010/main" val="3224618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#25 Tree on Ground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Even on the same piece of wood, tension and compression can vary.  Both of these points are under tension.  Every cut has the potential to change the compression and tension points as the tree moves and shifts.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Break the class into groups of three and hand out pictures of fallen trees. Ask them to identify wood under tension.  Once they have identified it, have them report out to the class.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25</a:t>
            </a:fld>
            <a:endParaRPr lang="en-US"/>
          </a:p>
        </p:txBody>
      </p:sp>
    </p:spTree>
    <p:extLst>
      <p:ext uri="{BB962C8B-B14F-4D97-AF65-F5344CB8AC3E}">
        <p14:creationId xmlns:p14="http://schemas.microsoft.com/office/powerpoint/2010/main" val="1425100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#26  Uprooted Trees</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There are several  potentially dangerous circumstances that can occur when the trunk is cut free from the remaining root mass.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The remaining root mass could fall forward and on top of the saw operator. The other potentially dangerous result is that the root mass and remaining trunk could whip upright and back into the ground after the bucking cut is made.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Trying to determine which of these two situations is likely to occur is difficult and only becomes easier after years of experience in working on these types of trees. For this reason, never stand on or straddle the trunk of an uprooted tree while making these cuts.</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Fortunately, there are safe options for dealing with this.</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endParaRPr lang="en-US" dirty="0"/>
          </a:p>
          <a:p>
            <a:r>
              <a:rPr lang="en-US" sz="1200" kern="1200" dirty="0" err="1">
                <a:solidFill>
                  <a:schemeClr val="tx1"/>
                </a:solidFill>
                <a:effectLst/>
                <a:latin typeface="+mn-lt"/>
                <a:ea typeface="+mn-ea"/>
                <a:cs typeface="+mn-cs"/>
              </a:rPr>
              <a:t>Stu_spivack</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https://www.flickr.com/photos/hz536n/</a:t>
            </a:r>
            <a:endParaRPr lang="en-US" sz="1200" kern="1200" dirty="0">
              <a:solidFill>
                <a:schemeClr val="tx1"/>
              </a:solidFill>
              <a:effectLst/>
              <a:latin typeface="+mn-lt"/>
              <a:ea typeface="+mn-ea"/>
              <a:cs typeface="+mn-cs"/>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26</a:t>
            </a:fld>
            <a:endParaRPr lang="en-US"/>
          </a:p>
        </p:txBody>
      </p:sp>
    </p:spTree>
    <p:extLst>
      <p:ext uri="{BB962C8B-B14F-4D97-AF65-F5344CB8AC3E}">
        <p14:creationId xmlns:p14="http://schemas.microsoft.com/office/powerpoint/2010/main" val="597905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#27 Root mass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it appears the root mass and trunk will right itself after the bucking cuts are made, start the cuts at the top of the tree, working toward the butt, cutting the trunk into short sections. This incremental removal of trunk sections allows the root mass to counterbalance the tree gradually, standing upright slowly and safely. At this point, fell the remaining upright trunk section using normal felling methods</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27</a:t>
            </a:fld>
            <a:endParaRPr lang="en-US"/>
          </a:p>
        </p:txBody>
      </p:sp>
    </p:spTree>
    <p:extLst>
      <p:ext uri="{BB962C8B-B14F-4D97-AF65-F5344CB8AC3E}">
        <p14:creationId xmlns:p14="http://schemas.microsoft.com/office/powerpoint/2010/main" val="99170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#28 Root mass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avoid the threat of the remaining root mass falling toward you, cut the trunk at a distance that is beyond the reach of the highest part of the root mass. Remove any branches that are in the way or that could potentially strike you after the tree is cut free from the stump. After being cut, the root mass will fall forward only until it is stopped by the remaining trunk section striking the ground.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28</a:t>
            </a:fld>
            <a:endParaRPr lang="en-US"/>
          </a:p>
        </p:txBody>
      </p:sp>
    </p:spTree>
    <p:extLst>
      <p:ext uri="{BB962C8B-B14F-4D97-AF65-F5344CB8AC3E}">
        <p14:creationId xmlns:p14="http://schemas.microsoft.com/office/powerpoint/2010/main" val="1890790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#29 Tension on bottom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 tree appears to be under significant upward pressure from both ends, that is the trunk and root plate will likely fall forward, then make an open-face notch on the compression side of the tree followed by an undercut directly opposite the notch.</a:t>
            </a:r>
          </a:p>
          <a:p>
            <a:r>
              <a:rPr lang="en-US"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29</a:t>
            </a:fld>
            <a:endParaRPr lang="en-US"/>
          </a:p>
        </p:txBody>
      </p:sp>
    </p:spTree>
    <p:extLst>
      <p:ext uri="{BB962C8B-B14F-4D97-AF65-F5344CB8AC3E}">
        <p14:creationId xmlns:p14="http://schemas.microsoft.com/office/powerpoint/2010/main" val="1882064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 Storm </a:t>
            </a:r>
            <a:r>
              <a:rPr lang="es-ES" sz="1200" kern="1200" dirty="0" err="1">
                <a:solidFill>
                  <a:schemeClr val="tx1"/>
                </a:solidFill>
                <a:effectLst/>
                <a:latin typeface="+mn-lt"/>
                <a:ea typeface="+mn-ea"/>
                <a:cs typeface="+mn-cs"/>
              </a:rPr>
              <a:t>Damaged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Tree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that the operator has dressed for work and inspected the saw, it is time to tackle the tree.  The general approach is straightforward. Clear off the foliage and remove tripping hazards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Click to the next picture.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possible, work from the top of the tree down.  Take the weight off the tree and remove non-load-bearing branches first.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Click to the next picture.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Then systematically whittle the project down, tackling the easiest pressure point first.  It sounds simple, but it can be deadly.  </a:t>
            </a: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a:t>
            </a:fld>
            <a:endParaRPr lang="en-US"/>
          </a:p>
        </p:txBody>
      </p:sp>
    </p:spTree>
    <p:extLst>
      <p:ext uri="{BB962C8B-B14F-4D97-AF65-F5344CB8AC3E}">
        <p14:creationId xmlns:p14="http://schemas.microsoft.com/office/powerpoint/2010/main" val="1021719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#30 Tension on top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it appears that the root mass will fall back in the hole, the cuts should be reversed, notch the bottom, back cut from the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30</a:t>
            </a:fld>
            <a:endParaRPr lang="en-US"/>
          </a:p>
        </p:txBody>
      </p:sp>
    </p:spTree>
    <p:extLst>
      <p:ext uri="{BB962C8B-B14F-4D97-AF65-F5344CB8AC3E}">
        <p14:creationId xmlns:p14="http://schemas.microsoft.com/office/powerpoint/2010/main" val="3689615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 Video</a:t>
            </a:r>
          </a:p>
          <a:p>
            <a:endParaRPr lang="en-US" dirty="0"/>
          </a:p>
          <a:p>
            <a:r>
              <a:rPr lang="en-US" dirty="0"/>
              <a:t>https://</a:t>
            </a:r>
            <a:r>
              <a:rPr lang="en-US" dirty="0" err="1"/>
              <a:t>youtu.be</a:t>
            </a:r>
            <a:r>
              <a:rPr lang="en-US" dirty="0"/>
              <a:t>/j7lduKUT0-I</a:t>
            </a:r>
          </a:p>
          <a:p>
            <a:endParaRPr lang="en-US" dirty="0"/>
          </a:p>
          <a:p>
            <a:r>
              <a:rPr lang="en-US" dirty="0"/>
              <a:t>This operator has correctly guessed which way this root plate will move.</a:t>
            </a:r>
          </a:p>
        </p:txBody>
      </p:sp>
      <p:sp>
        <p:nvSpPr>
          <p:cNvPr id="4" name="Slide Number Placeholder 3"/>
          <p:cNvSpPr>
            <a:spLocks noGrp="1"/>
          </p:cNvSpPr>
          <p:nvPr>
            <p:ph type="sldNum" sz="quarter" idx="5"/>
          </p:nvPr>
        </p:nvSpPr>
        <p:spPr/>
        <p:txBody>
          <a:bodyPr/>
          <a:lstStyle/>
          <a:p>
            <a:fld id="{BDA492DC-1975-D54A-8EFA-F49DD7212D4C}" type="slidenum">
              <a:rPr lang="en-US" smtClean="0"/>
              <a:t>31</a:t>
            </a:fld>
            <a:endParaRPr lang="en-US"/>
          </a:p>
        </p:txBody>
      </p:sp>
    </p:spTree>
    <p:extLst>
      <p:ext uri="{BB962C8B-B14F-4D97-AF65-F5344CB8AC3E}">
        <p14:creationId xmlns:p14="http://schemas.microsoft.com/office/powerpoint/2010/main" val="99473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#32 Broken and Attached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Another common type of storm damage includes trees that have broken off but still remain attached to the trunk. The upper portion may be hung up in another tree or resting on the ground. These situations are extremely hazardous as they are difficult to assess. Even when a felling plan has been carefully considered and executed, it may not be possible to determine the outcome.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greatest risk of felling these trees is if the broken portion detaches unexpectedly. Barber chair (in which the tree splits at the base, kicking backwards and falling in an uncontrolled manner) may occur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addition, the broken portion of the tree exerts pressure against the tree trunk. This can cause the tree to fall in the wrong direction when the release cuts are made.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Assess the tree and site carefully before making any cuts. Try to visualize how the broken top will respond to the release cuts that will be made. As these cuts are made, be prepared for the broken portion to detach at any time and be ready to retreat along the preplanned and cleared escape routes. Finally, avoid working under the hung up or hanging portion of the tree.</a:t>
            </a:r>
          </a:p>
          <a:p>
            <a:endParaRPr lang="en-US" dirty="0"/>
          </a:p>
          <a:p>
            <a:r>
              <a:rPr lang="en-US" dirty="0"/>
              <a:t>Photo credit: </a:t>
            </a:r>
          </a:p>
          <a:p>
            <a:r>
              <a:rPr lang="en-US" sz="1200" kern="1200" dirty="0" err="1">
                <a:solidFill>
                  <a:schemeClr val="tx1"/>
                </a:solidFill>
                <a:effectLst/>
                <a:latin typeface="+mn-lt"/>
                <a:ea typeface="+mn-ea"/>
                <a:cs typeface="+mn-cs"/>
              </a:rPr>
              <a:t>LadyDragonFlyCC</a:t>
            </a:r>
            <a:r>
              <a:rPr lang="en-US" sz="1200" kern="1200" dirty="0">
                <a:solidFill>
                  <a:schemeClr val="tx1"/>
                </a:solidFill>
                <a:effectLst/>
                <a:latin typeface="+mn-lt"/>
                <a:ea typeface="+mn-ea"/>
                <a:cs typeface="+mn-cs"/>
              </a:rPr>
              <a:t> - &gt;;&lt;</a:t>
            </a:r>
          </a:p>
          <a:p>
            <a:r>
              <a:rPr lang="en-US" sz="1200" u="sng" kern="1200" dirty="0">
                <a:solidFill>
                  <a:schemeClr val="tx1"/>
                </a:solidFill>
                <a:effectLst/>
                <a:latin typeface="+mn-lt"/>
                <a:ea typeface="+mn-ea"/>
                <a:cs typeface="+mn-cs"/>
                <a:hlinkClick r:id="rId3"/>
              </a:rPr>
              <a:t>https://www.flickr.com/photos/ladydragonflyherworld/</a:t>
            </a: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32</a:t>
            </a:fld>
            <a:endParaRPr lang="en-US"/>
          </a:p>
        </p:txBody>
      </p:sp>
    </p:spTree>
    <p:extLst>
      <p:ext uri="{BB962C8B-B14F-4D97-AF65-F5344CB8AC3E}">
        <p14:creationId xmlns:p14="http://schemas.microsoft.com/office/powerpoint/2010/main" val="1070305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#33 Broken and Attached.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another case of broken and attached.  This is too dangerous to climb, and it would be difficult to get a lift into this area.  In addition, the trunk is too dangerous to cut as is.  It could possibly be bound and then cut.  The failure is so great, it might be relatively easy to pull it  down with mechanical advantage.</a:t>
            </a:r>
          </a:p>
        </p:txBody>
      </p:sp>
      <p:sp>
        <p:nvSpPr>
          <p:cNvPr id="4" name="Slide Number Placeholder 3"/>
          <p:cNvSpPr>
            <a:spLocks noGrp="1"/>
          </p:cNvSpPr>
          <p:nvPr>
            <p:ph type="sldNum" sz="quarter" idx="5"/>
          </p:nvPr>
        </p:nvSpPr>
        <p:spPr/>
        <p:txBody>
          <a:bodyPr/>
          <a:lstStyle/>
          <a:p>
            <a:fld id="{BDA492DC-1975-D54A-8EFA-F49DD7212D4C}" type="slidenum">
              <a:rPr lang="en-US" smtClean="0"/>
              <a:t>33</a:t>
            </a:fld>
            <a:endParaRPr lang="en-US"/>
          </a:p>
        </p:txBody>
      </p:sp>
    </p:spTree>
    <p:extLst>
      <p:ext uri="{BB962C8B-B14F-4D97-AF65-F5344CB8AC3E}">
        <p14:creationId xmlns:p14="http://schemas.microsoft.com/office/powerpoint/2010/main" val="1997346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34 Check Equipment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that brings us to the importance of checking the equipment.  This is step three of the plan.  If the equipment needed is not on sight, go get it before attempting to execute the plan.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34</a:t>
            </a:fld>
            <a:endParaRPr lang="en-US"/>
          </a:p>
        </p:txBody>
      </p:sp>
    </p:spTree>
    <p:extLst>
      <p:ext uri="{BB962C8B-B14F-4D97-AF65-F5344CB8AC3E}">
        <p14:creationId xmlns:p14="http://schemas.microsoft.com/office/powerpoint/2010/main" val="844926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#35 Equipment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more tools you have, the more you can do.  Physical tools and mental tools.  Are there any other “must-have” tools?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Ask, “What is missing?” First Aid Kit, come along...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35</a:t>
            </a:fld>
            <a:endParaRPr lang="en-US"/>
          </a:p>
        </p:txBody>
      </p:sp>
    </p:spTree>
    <p:extLst>
      <p:ext uri="{BB962C8B-B14F-4D97-AF65-F5344CB8AC3E}">
        <p14:creationId xmlns:p14="http://schemas.microsoft.com/office/powerpoint/2010/main" val="1813152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#36 Step 4. Cut Plan and Escape Plan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this stage in the five step plan, the operator has assessed the hazards presented by the tree and work site. He or she has given full consideration to the lean and load of the tree and has the equipment and expertise needed to tackle the tree.    It is time to make the cut plan and escape plan.</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BDA492DC-1975-D54A-8EFA-F49DD7212D4C}" type="slidenum">
              <a:rPr lang="en-US" smtClean="0"/>
              <a:t>36</a:t>
            </a:fld>
            <a:endParaRPr lang="en-US"/>
          </a:p>
        </p:txBody>
      </p:sp>
    </p:spTree>
    <p:extLst>
      <p:ext uri="{BB962C8B-B14F-4D97-AF65-F5344CB8AC3E}">
        <p14:creationId xmlns:p14="http://schemas.microsoft.com/office/powerpoint/2010/main" val="2347918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37 Cuts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First, we will talk about the cut plan.  There are three cuts are that are relatively simple to execute and yet can handle many situations presented by storm damaged trees.  These are the bore, mismatch, and controlled knee cut.  A well-executed bore cut will allow the operator to move away from the tree as it falls.  The mismatch and knee notch cuts can be released when the operator is at a safe distance using rope.  These can be very handy when it is unclear how the tree will move or there is not safe escape route. Distance release techniques will keep the operator out of the drop zone.</a:t>
            </a:r>
          </a:p>
        </p:txBody>
      </p:sp>
      <p:sp>
        <p:nvSpPr>
          <p:cNvPr id="4" name="Slide Number Placeholder 3"/>
          <p:cNvSpPr>
            <a:spLocks noGrp="1"/>
          </p:cNvSpPr>
          <p:nvPr>
            <p:ph type="sldNum" sz="quarter" idx="5"/>
          </p:nvPr>
        </p:nvSpPr>
        <p:spPr/>
        <p:txBody>
          <a:bodyPr/>
          <a:lstStyle/>
          <a:p>
            <a:fld id="{BDA492DC-1975-D54A-8EFA-F49DD7212D4C}" type="slidenum">
              <a:rPr lang="en-US" smtClean="0"/>
              <a:t>37</a:t>
            </a:fld>
            <a:endParaRPr lang="en-US"/>
          </a:p>
        </p:txBody>
      </p:sp>
    </p:spTree>
    <p:extLst>
      <p:ext uri="{BB962C8B-B14F-4D97-AF65-F5344CB8AC3E}">
        <p14:creationId xmlns:p14="http://schemas.microsoft.com/office/powerpoint/2010/main" val="126207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#38 Why use a bore cut?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trees with forward lean, the traditional “race to the hinge” </a:t>
            </a:r>
            <a:r>
              <a:rPr lang="en-US" sz="1200" kern="1200" dirty="0" err="1">
                <a:solidFill>
                  <a:schemeClr val="tx1"/>
                </a:solidFill>
                <a:effectLst/>
                <a:latin typeface="+mn-lt"/>
                <a:ea typeface="+mn-ea"/>
                <a:cs typeface="+mn-cs"/>
              </a:rPr>
              <a:t>backcut</a:t>
            </a:r>
            <a:r>
              <a:rPr lang="en-US" sz="1200" kern="1200" dirty="0">
                <a:solidFill>
                  <a:schemeClr val="tx1"/>
                </a:solidFill>
                <a:effectLst/>
                <a:latin typeface="+mn-lt"/>
                <a:ea typeface="+mn-ea"/>
                <a:cs typeface="+mn-cs"/>
              </a:rPr>
              <a:t> can result in an explosive “barber chair,” in which the tree splits at the base, kicking backwards and falling in an uncontrolled manner. On trees leaning backwards or in other undesirable directions, a bore cut allows you to use wedges to control the direction of its fall. This cut allows also allows the operator to work from the inside out cutting out the tension that may be in wood under pressure.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notch should be 80% of the tree’s diameter.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 tree is 24” in diameter or less, the hinge will be 10% of the remaining material after the notch is removed. The hinge should be the same width across the entire diameter of the tree. If the tree is more than 24” in diameter, the hinge will be 5% of the remaining material after the notch is removed.</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38</a:t>
            </a:fld>
            <a:endParaRPr lang="en-US"/>
          </a:p>
        </p:txBody>
      </p:sp>
    </p:spTree>
    <p:extLst>
      <p:ext uri="{BB962C8B-B14F-4D97-AF65-F5344CB8AC3E}">
        <p14:creationId xmlns:p14="http://schemas.microsoft.com/office/powerpoint/2010/main" val="3972052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#39 Bore Cut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see the appropriate size of the notch cut here. As the saw operator starts the bore cut, he is using the attack portion of the bar.  The attack portion is the top half of the tip of the bar.  He literally steps around to use the full width of the bar.  Because the saw is contained in the tree, there is no kickback.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small backstrap holding the tree together can be cut with a pole saw at a safe distance if you suspect the tree will move or there is no safe escape route.  It is important to practice this cut before using it.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39</a:t>
            </a:fld>
            <a:endParaRPr lang="en-US"/>
          </a:p>
        </p:txBody>
      </p:sp>
    </p:spTree>
    <p:extLst>
      <p:ext uri="{BB962C8B-B14F-4D97-AF65-F5344CB8AC3E}">
        <p14:creationId xmlns:p14="http://schemas.microsoft.com/office/powerpoint/2010/main" val="3779675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 Five Step Cutting Plan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Application of this Five Step Cutting Plan will help keep the saw operator safe and working effectively. First hazards must be identified as well as the work and drop zones.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second step is very important. Storms create lean and load on trees which must be identified.  Lean and load will affect how the tree moves and falls.  It will also affect which cuts can be safely used.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operator must check the equipment needed and assure that it is available and in working order.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cut plan and escape plan are created based on the information assessed in the first three steps.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Finally, the cut plan is implemented, and the escape made.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4</a:t>
            </a:fld>
            <a:endParaRPr lang="en-US"/>
          </a:p>
        </p:txBody>
      </p:sp>
    </p:spTree>
    <p:extLst>
      <p:ext uri="{BB962C8B-B14F-4D97-AF65-F5344CB8AC3E}">
        <p14:creationId xmlns:p14="http://schemas.microsoft.com/office/powerpoint/2010/main" val="1490773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#40 Mismatch Cut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mismatch cut (or bypass cut) is similar to the technique used when snapping off wood aloft in “cut and chuck” operations, with one major exception. Operators should not attempt to snap off the hazard or danger tree by hand. Rather, use a pull rope or push stick to free the branch or trunk.  This allows the operator to be well away when the release occurs. This is much safer.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Attach the pull line before cutting.  The lowest cut should be made on the pull line side.  It is easier to snap off the cut if it is pulled  (or pushed) in the direction of the side with the lowest cut.</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mismatched cuts are made from opposite sides of the tree, much like on a horizontal branch when aloft. This avoids the tension and compression fibers, (typically, but not always on the top and bottom of the tree) as much as possible.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amount of overlap or bypass, along with the distance between the cuts, will vary with diameter and wood strength.  The further the cuts are apart, the more holding power.  </a:t>
            </a:r>
          </a:p>
        </p:txBody>
      </p:sp>
      <p:sp>
        <p:nvSpPr>
          <p:cNvPr id="4" name="Slide Number Placeholder 3"/>
          <p:cNvSpPr>
            <a:spLocks noGrp="1"/>
          </p:cNvSpPr>
          <p:nvPr>
            <p:ph type="sldNum" sz="quarter" idx="5"/>
          </p:nvPr>
        </p:nvSpPr>
        <p:spPr/>
        <p:txBody>
          <a:bodyPr/>
          <a:lstStyle/>
          <a:p>
            <a:fld id="{BDA492DC-1975-D54A-8EFA-F49DD7212D4C}" type="slidenum">
              <a:rPr lang="en-US" smtClean="0"/>
              <a:t>40</a:t>
            </a:fld>
            <a:endParaRPr lang="en-US"/>
          </a:p>
        </p:txBody>
      </p:sp>
    </p:spTree>
    <p:extLst>
      <p:ext uri="{BB962C8B-B14F-4D97-AF65-F5344CB8AC3E}">
        <p14:creationId xmlns:p14="http://schemas.microsoft.com/office/powerpoint/2010/main" val="2126659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#41 Controlled Knee Cut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controlled knee cut is excellent for dealing with trees suspended on overhead obstacles, whether it be wires, other trees, or houses.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notch is made and the hinge is setup with a bore cut. In a standard felling operation with an upright tree, the holding strap would be severed at level or below the hinge, but in a hazard/danger situation, this would require staying close to the tree, a location to be avoided.</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Instead, a mismatched back cut is made beneath the level of the hinge. Wood strength and diameter will once again affect the distance between the two cuts. In general, the further below the bore cut, the greater the amount of force that will be required to release the cut.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BDA492DC-1975-D54A-8EFA-F49DD7212D4C}" type="slidenum">
              <a:rPr lang="en-US" smtClean="0"/>
              <a:t>41</a:t>
            </a:fld>
            <a:endParaRPr lang="en-US"/>
          </a:p>
        </p:txBody>
      </p:sp>
    </p:spTree>
    <p:extLst>
      <p:ext uri="{BB962C8B-B14F-4D97-AF65-F5344CB8AC3E}">
        <p14:creationId xmlns:p14="http://schemas.microsoft.com/office/powerpoint/2010/main" val="1049628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#42 More Controlled Knee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knee cut can be used to release hung or snagged trees.  It also allows for a safe distance release.  This cut makes smart use of notches.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tree must be large enough in diameter so that a bore cut can be made to create the hinge.  Attach the pull line first to the tree and use any mechanical advantage needed to pull the tree.  Then make an open-faced notch and set up the hinge with a bore cut.  There will be a small piece of wood, called the strap, uncut at the back of the bore.  Place a mismatch cut just below the bore, bypassing the two kerfs.  This will hold until the pull line is loaded.  The tree will fold and likely dislodge the snag.  If it doesn’t dislodge the tree, move the line up and do it again.  The tree will become more horizontal with each cut, walking away from the snag.</a:t>
            </a:r>
          </a:p>
          <a:p>
            <a:r>
              <a:rPr lang="en-US" sz="120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42</a:t>
            </a:fld>
            <a:endParaRPr lang="en-US"/>
          </a:p>
        </p:txBody>
      </p:sp>
    </p:spTree>
    <p:extLst>
      <p:ext uri="{BB962C8B-B14F-4D97-AF65-F5344CB8AC3E}">
        <p14:creationId xmlns:p14="http://schemas.microsoft.com/office/powerpoint/2010/main" val="1707835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#43 Escape Route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critical to get away from moving trees once they are cut. 90% of all fatalities occur within 5 ft. of the trunk within 15 seconds of tree movement.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Most of you are familiar with this figure that highlights the safest escape routes when felling a tree.  Because of pressure on storm damaged trees, the best escape route might not be easily identified.  It can be difficult to determine which way trees will move.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Furthermore, as the operators works the tree, the escape route will change.  Everyone ALWAYS need a safe, clear escape route, regardless of the operation preformed.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reality is that while cutting from a “distance” won’t always be possible, it is the safer option and should be considered. </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43</a:t>
            </a:fld>
            <a:endParaRPr lang="en-US"/>
          </a:p>
        </p:txBody>
      </p:sp>
    </p:spTree>
    <p:extLst>
      <p:ext uri="{BB962C8B-B14F-4D97-AF65-F5344CB8AC3E}">
        <p14:creationId xmlns:p14="http://schemas.microsoft.com/office/powerpoint/2010/main" val="38375383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#44 Remove Tripping Hazards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Clear out small debris before beginning work on a tree. This will help the operator get a better look at the tree and reduce tripping hazards.  Continue removing debris throughout the operation.  This is the best way to avoid tripping hazards.</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44</a:t>
            </a:fld>
            <a:endParaRPr lang="en-US"/>
          </a:p>
        </p:txBody>
      </p:sp>
    </p:spTree>
    <p:extLst>
      <p:ext uri="{BB962C8B-B14F-4D97-AF65-F5344CB8AC3E}">
        <p14:creationId xmlns:p14="http://schemas.microsoft.com/office/powerpoint/2010/main" val="206391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#45 Implement and Repeat Steps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Every time a cut is made, the operator must run through the 5 steps of the cutting plan.  It is also critical to share the plan with your team as hazards dictate.</a:t>
            </a:r>
          </a:p>
        </p:txBody>
      </p:sp>
      <p:sp>
        <p:nvSpPr>
          <p:cNvPr id="4" name="Slide Number Placeholder 3"/>
          <p:cNvSpPr>
            <a:spLocks noGrp="1"/>
          </p:cNvSpPr>
          <p:nvPr>
            <p:ph type="sldNum" sz="quarter" idx="5"/>
          </p:nvPr>
        </p:nvSpPr>
        <p:spPr/>
        <p:txBody>
          <a:bodyPr/>
          <a:lstStyle/>
          <a:p>
            <a:fld id="{BDA492DC-1975-D54A-8EFA-F49DD7212D4C}" type="slidenum">
              <a:rPr lang="en-US" smtClean="0"/>
              <a:t>45</a:t>
            </a:fld>
            <a:endParaRPr lang="en-US"/>
          </a:p>
        </p:txBody>
      </p:sp>
    </p:spTree>
    <p:extLst>
      <p:ext uri="{BB962C8B-B14F-4D97-AF65-F5344CB8AC3E}">
        <p14:creationId xmlns:p14="http://schemas.microsoft.com/office/powerpoint/2010/main" val="1922184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#46 Tips to Get Started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Take all the time needed to assess the situation. Keep the saw below the shoulders.  If kickback occurs above the shoulders, the saw can easily hit the head. Never use a ladder with a chainsaw.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Clear off the foliage and remove any tripping hazards.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the foliage has been removed, you may see hazards you had not seen before and any load and lean will become clearer.</a:t>
            </a:r>
          </a:p>
          <a:p>
            <a:endParaRPr lang="en-US" b="1" dirty="0"/>
          </a:p>
        </p:txBody>
      </p:sp>
      <p:sp>
        <p:nvSpPr>
          <p:cNvPr id="4" name="Slide Number Placeholder 3"/>
          <p:cNvSpPr>
            <a:spLocks noGrp="1"/>
          </p:cNvSpPr>
          <p:nvPr>
            <p:ph type="sldNum" sz="quarter" idx="5"/>
          </p:nvPr>
        </p:nvSpPr>
        <p:spPr/>
        <p:txBody>
          <a:bodyPr/>
          <a:lstStyle/>
          <a:p>
            <a:fld id="{BDA492DC-1975-D54A-8EFA-F49DD7212D4C}" type="slidenum">
              <a:rPr lang="en-US" smtClean="0"/>
              <a:t>46</a:t>
            </a:fld>
            <a:endParaRPr lang="en-US"/>
          </a:p>
        </p:txBody>
      </p:sp>
    </p:spTree>
    <p:extLst>
      <p:ext uri="{BB962C8B-B14F-4D97-AF65-F5344CB8AC3E}">
        <p14:creationId xmlns:p14="http://schemas.microsoft.com/office/powerpoint/2010/main" val="1299677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#47 Tips to Get Started</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Read the slide.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kick or shake them to them to determine if the branches are bearing weight.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BDA492DC-1975-D54A-8EFA-F49DD7212D4C}" type="slidenum">
              <a:rPr lang="en-US" smtClean="0"/>
              <a:t>47</a:t>
            </a:fld>
            <a:endParaRPr lang="en-US"/>
          </a:p>
        </p:txBody>
      </p:sp>
    </p:spTree>
    <p:extLst>
      <p:ext uri="{BB962C8B-B14F-4D97-AF65-F5344CB8AC3E}">
        <p14:creationId xmlns:p14="http://schemas.microsoft.com/office/powerpoint/2010/main" val="4051754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48 Tips to Get Started</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Read the slide.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Implement the five step plan with each cut.  The tree will shift and more as you proceed.  You will need to reconsider the hazards, lean and load, equipment and escape plan with each cut.</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BDA492DC-1975-D54A-8EFA-F49DD7212D4C}" type="slidenum">
              <a:rPr lang="en-US" smtClean="0"/>
              <a:t>48</a:t>
            </a:fld>
            <a:endParaRPr lang="en-US"/>
          </a:p>
        </p:txBody>
      </p:sp>
    </p:spTree>
    <p:extLst>
      <p:ext uri="{BB962C8B-B14F-4D97-AF65-F5344CB8AC3E}">
        <p14:creationId xmlns:p14="http://schemas.microsoft.com/office/powerpoint/2010/main" val="1286003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#49 Knots and Rope work.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many great resources for use available online that will help with these knots.  Remember, the more you know, the safer you can be.  You will need to be very resourceful to handle storm damaged trees safely.</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Hand out rope and ask the students to tie a bowline, VT, clove hitch and cow hitch.  Show them a mechanical advantage kit.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49</a:t>
            </a:fld>
            <a:endParaRPr lang="en-US"/>
          </a:p>
        </p:txBody>
      </p:sp>
    </p:spTree>
    <p:extLst>
      <p:ext uri="{BB962C8B-B14F-4D97-AF65-F5344CB8AC3E}">
        <p14:creationId xmlns:p14="http://schemas.microsoft.com/office/powerpoint/2010/main" val="1283337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#5. Repeat plan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plan is similar to a standard tree felling plan with one key difference. It must be repeated with each cut.  With each cut, the lean and load of the tree can shift, new hazards may become important and the drop and work zones may change.  The equipment needed may change.  This creates the need for a new cut plan and escape plan.  With each cut, the situation changes and the plan must be reworked.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A492DC-1975-D54A-8EFA-F49DD7212D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75713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#51 How many people should be cutting?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Read the slide.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BDA492DC-1975-D54A-8EFA-F49DD7212D4C}" type="slidenum">
              <a:rPr lang="en-US" smtClean="0"/>
              <a:t>50</a:t>
            </a:fld>
            <a:endParaRPr lang="en-US"/>
          </a:p>
        </p:txBody>
      </p:sp>
    </p:spTree>
    <p:extLst>
      <p:ext uri="{BB962C8B-B14F-4D97-AF65-F5344CB8AC3E}">
        <p14:creationId xmlns:p14="http://schemas.microsoft.com/office/powerpoint/2010/main" val="17282366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#51 Communication is critical.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use of command-and-response communication to assure that important information is both sent and received. If you see something say something!  Never assume everyone saw it.  Assumptions can be very dangerous. </a:t>
            </a:r>
          </a:p>
        </p:txBody>
      </p:sp>
      <p:sp>
        <p:nvSpPr>
          <p:cNvPr id="4" name="Slide Number Placeholder 3"/>
          <p:cNvSpPr>
            <a:spLocks noGrp="1"/>
          </p:cNvSpPr>
          <p:nvPr>
            <p:ph type="sldNum" sz="quarter" idx="5"/>
          </p:nvPr>
        </p:nvSpPr>
        <p:spPr/>
        <p:txBody>
          <a:bodyPr/>
          <a:lstStyle/>
          <a:p>
            <a:fld id="{BDA492DC-1975-D54A-8EFA-F49DD7212D4C}" type="slidenum">
              <a:rPr lang="en-US" smtClean="0"/>
              <a:t>51</a:t>
            </a:fld>
            <a:endParaRPr lang="en-US"/>
          </a:p>
        </p:txBody>
      </p:sp>
    </p:spTree>
    <p:extLst>
      <p:ext uri="{BB962C8B-B14F-4D97-AF65-F5344CB8AC3E}">
        <p14:creationId xmlns:p14="http://schemas.microsoft.com/office/powerpoint/2010/main" val="18639351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#52 This is a hot mess!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hazards are many and there are multiple sources of lean and load.</a:t>
            </a:r>
          </a:p>
          <a:p>
            <a:pPr lvl="0"/>
            <a:r>
              <a:rPr lang="en-US" sz="1200" kern="1200" dirty="0">
                <a:solidFill>
                  <a:schemeClr val="tx1"/>
                </a:solidFill>
                <a:effectLst/>
                <a:latin typeface="+mn-lt"/>
                <a:ea typeface="+mn-ea"/>
                <a:cs typeface="+mn-cs"/>
              </a:rPr>
              <a:t>Energized wires </a:t>
            </a:r>
          </a:p>
          <a:p>
            <a:pPr lvl="0"/>
            <a:r>
              <a:rPr lang="en-US" sz="1200" kern="1200" dirty="0">
                <a:solidFill>
                  <a:schemeClr val="tx1"/>
                </a:solidFill>
                <a:effectLst/>
                <a:latin typeface="+mn-lt"/>
                <a:ea typeface="+mn-ea"/>
                <a:cs typeface="+mn-cs"/>
              </a:rPr>
              <a:t>Energy in wire</a:t>
            </a:r>
          </a:p>
          <a:p>
            <a:pPr lvl="0"/>
            <a:r>
              <a:rPr lang="en-US" sz="1200" kern="1200" dirty="0">
                <a:solidFill>
                  <a:schemeClr val="tx1"/>
                </a:solidFill>
                <a:effectLst/>
                <a:latin typeface="+mn-lt"/>
                <a:ea typeface="+mn-ea"/>
                <a:cs typeface="+mn-cs"/>
              </a:rPr>
              <a:t>All over head</a:t>
            </a:r>
          </a:p>
          <a:p>
            <a:pPr lvl="0"/>
            <a:r>
              <a:rPr lang="en-US" sz="1200" kern="1200" dirty="0">
                <a:solidFill>
                  <a:schemeClr val="tx1"/>
                </a:solidFill>
                <a:effectLst/>
                <a:latin typeface="+mn-lt"/>
                <a:ea typeface="+mn-ea"/>
                <a:cs typeface="+mn-cs"/>
              </a:rPr>
              <a:t>Traffic issues</a:t>
            </a:r>
          </a:p>
          <a:p>
            <a:pPr lvl="0"/>
            <a:r>
              <a:rPr lang="en-US" sz="1200" kern="1200" dirty="0">
                <a:solidFill>
                  <a:schemeClr val="tx1"/>
                </a:solidFill>
                <a:effectLst/>
                <a:latin typeface="+mn-lt"/>
                <a:ea typeface="+mn-ea"/>
                <a:cs typeface="+mn-cs"/>
              </a:rPr>
              <a:t>Broken and attached</a:t>
            </a:r>
          </a:p>
          <a:p>
            <a:pPr lvl="0"/>
            <a:r>
              <a:rPr lang="en-US" sz="1200" kern="1200" dirty="0">
                <a:solidFill>
                  <a:schemeClr val="tx1"/>
                </a:solidFill>
                <a:effectLst/>
                <a:latin typeface="+mn-lt"/>
                <a:ea typeface="+mn-ea"/>
                <a:cs typeface="+mn-cs"/>
              </a:rPr>
              <a:t>Could be root plate issues</a:t>
            </a:r>
          </a:p>
          <a:p>
            <a:pPr lvl="0"/>
            <a:r>
              <a:rPr lang="en-US" sz="1200" kern="1200" dirty="0">
                <a:solidFill>
                  <a:schemeClr val="tx1"/>
                </a:solidFill>
                <a:effectLst/>
                <a:latin typeface="+mn-lt"/>
                <a:ea typeface="+mn-ea"/>
                <a:cs typeface="+mn-cs"/>
              </a:rPr>
              <a:t>Large work site </a:t>
            </a:r>
          </a:p>
          <a:p>
            <a:r>
              <a:rPr lang="en-US" sz="1200" kern="1200" dirty="0">
                <a:solidFill>
                  <a:schemeClr val="tx1"/>
                </a:solidFill>
                <a:effectLst/>
                <a:latin typeface="+mn-lt"/>
                <a:ea typeface="+mn-ea"/>
                <a:cs typeface="+mn-cs"/>
              </a:rPr>
              <a:t>Ask, “Do I  have the equipment and skills to handle this?”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not a two-person job. Do you have the experience and equipment? If not, get help.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52</a:t>
            </a:fld>
            <a:endParaRPr lang="en-US"/>
          </a:p>
        </p:txBody>
      </p:sp>
    </p:spTree>
    <p:extLst>
      <p:ext uri="{BB962C8B-B14F-4D97-AF65-F5344CB8AC3E}">
        <p14:creationId xmlns:p14="http://schemas.microsoft.com/office/powerpoint/2010/main" val="320414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#53 Do not proceed in the face of uncertainty.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doubt exists, stop activity.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Place system/equipment/component and job site in a safe condition  and get help.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Inform your immediate supervisor of the problem.  Perform another tailgate if work conditions are different than what you thought.  Speed and haste can kill you.</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53</a:t>
            </a:fld>
            <a:endParaRPr lang="en-US"/>
          </a:p>
        </p:txBody>
      </p:sp>
    </p:spTree>
    <p:extLst>
      <p:ext uri="{BB962C8B-B14F-4D97-AF65-F5344CB8AC3E}">
        <p14:creationId xmlns:p14="http://schemas.microsoft.com/office/powerpoint/2010/main" val="29862634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#54 Final Comments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Read this slide.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54</a:t>
            </a:fld>
            <a:endParaRPr lang="en-US"/>
          </a:p>
        </p:txBody>
      </p:sp>
    </p:spTree>
    <p:extLst>
      <p:ext uri="{BB962C8B-B14F-4D97-AF65-F5344CB8AC3E}">
        <p14:creationId xmlns:p14="http://schemas.microsoft.com/office/powerpoint/2010/main" val="23925429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#55 Any Questions?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Question?</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55</a:t>
            </a:fld>
            <a:endParaRPr lang="en-US"/>
          </a:p>
        </p:txBody>
      </p:sp>
    </p:spTree>
    <p:extLst>
      <p:ext uri="{BB962C8B-B14F-4D97-AF65-F5344CB8AC3E}">
        <p14:creationId xmlns:p14="http://schemas.microsoft.com/office/powerpoint/2010/main" val="27612392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A492DC-1975-D54A-8EFA-F49DD7212D4C}" type="slidenum">
              <a:rPr lang="en-US" smtClean="0"/>
              <a:t>56</a:t>
            </a:fld>
            <a:endParaRPr lang="en-US"/>
          </a:p>
        </p:txBody>
      </p:sp>
    </p:spTree>
    <p:extLst>
      <p:ext uri="{BB962C8B-B14F-4D97-AF65-F5344CB8AC3E}">
        <p14:creationId xmlns:p14="http://schemas.microsoft.com/office/powerpoint/2010/main" val="383118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#6 Step 1</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first step of the plan is to identify the hazards, the work zone and the drop zone.  Take the time needed to very carefully inspect the tree and site. </a:t>
            </a:r>
          </a:p>
        </p:txBody>
      </p:sp>
      <p:sp>
        <p:nvSpPr>
          <p:cNvPr id="4" name="Slide Number Placeholder 3"/>
          <p:cNvSpPr>
            <a:spLocks noGrp="1"/>
          </p:cNvSpPr>
          <p:nvPr>
            <p:ph type="sldNum" sz="quarter" idx="5"/>
          </p:nvPr>
        </p:nvSpPr>
        <p:spPr/>
        <p:txBody>
          <a:bodyPr/>
          <a:lstStyle/>
          <a:p>
            <a:fld id="{BDA492DC-1975-D54A-8EFA-F49DD7212D4C}" type="slidenum">
              <a:rPr lang="en-US" smtClean="0"/>
              <a:t>6</a:t>
            </a:fld>
            <a:endParaRPr lang="en-US"/>
          </a:p>
        </p:txBody>
      </p:sp>
    </p:spTree>
    <p:extLst>
      <p:ext uri="{BB962C8B-B14F-4D97-AF65-F5344CB8AC3E}">
        <p14:creationId xmlns:p14="http://schemas.microsoft.com/office/powerpoint/2010/main" val="4140010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#7 Hazards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Hazards associated with the tree, the environment, and the storm.</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Ask participants what these hazards might be.  Discussion could include leaners, snags, spring poles, hangers, widow makers, wildlife, power lines, decay, people, structures, vehicles, etc.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7</a:t>
            </a:fld>
            <a:endParaRPr lang="en-US"/>
          </a:p>
        </p:txBody>
      </p:sp>
    </p:spTree>
    <p:extLst>
      <p:ext uri="{BB962C8B-B14F-4D97-AF65-F5344CB8AC3E}">
        <p14:creationId xmlns:p14="http://schemas.microsoft.com/office/powerpoint/2010/main" val="2052489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#8 Electricity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Any time a tree is near a wire you should be wary.  There may be no indication that the tree is ”hot.”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Photo by </a:t>
            </a:r>
            <a:r>
              <a:rPr lang="en-US" sz="1200" u="sng" kern="1200" dirty="0">
                <a:solidFill>
                  <a:schemeClr val="tx1"/>
                </a:solidFill>
                <a:effectLst/>
                <a:latin typeface="+mn-lt"/>
                <a:ea typeface="+mn-ea"/>
                <a:cs typeface="+mn-cs"/>
                <a:hlinkClick r:id="rId3"/>
              </a:rPr>
              <a:t>Jeremy Perkins</a:t>
            </a:r>
            <a:r>
              <a:rPr lang="en-US" sz="1200" kern="1200" dirty="0">
                <a:solidFill>
                  <a:schemeClr val="tx1"/>
                </a:solidFill>
                <a:effectLst/>
                <a:latin typeface="+mn-lt"/>
                <a:ea typeface="+mn-ea"/>
                <a:cs typeface="+mn-cs"/>
              </a:rPr>
              <a:t> on </a:t>
            </a:r>
            <a:r>
              <a:rPr lang="en-US" sz="1200" u="sng" kern="1200" dirty="0">
                <a:solidFill>
                  <a:schemeClr val="tx1"/>
                </a:solidFill>
                <a:effectLst/>
                <a:latin typeface="+mn-lt"/>
                <a:ea typeface="+mn-ea"/>
                <a:cs typeface="+mn-cs"/>
                <a:hlinkClick r:id="rId4"/>
              </a:rPr>
              <a:t>Unsplash</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8</a:t>
            </a:fld>
            <a:endParaRPr lang="en-US"/>
          </a:p>
        </p:txBody>
      </p:sp>
    </p:spTree>
    <p:extLst>
      <p:ext uri="{BB962C8B-B14F-4D97-AF65-F5344CB8AC3E}">
        <p14:creationId xmlns:p14="http://schemas.microsoft.com/office/powerpoint/2010/main" val="1953931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#9 Electricity</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Show the video.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https://www.youtube.com/watch?v=fxSFTAPXn9k</a:t>
            </a:r>
            <a:r>
              <a:rPr lang="en-US" dirty="0">
                <a:effectLst/>
              </a:rPr>
              <a:t> </a:t>
            </a:r>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9</a:t>
            </a:fld>
            <a:endParaRPr lang="en-US"/>
          </a:p>
        </p:txBody>
      </p:sp>
    </p:spTree>
    <p:extLst>
      <p:ext uri="{BB962C8B-B14F-4D97-AF65-F5344CB8AC3E}">
        <p14:creationId xmlns:p14="http://schemas.microsoft.com/office/powerpoint/2010/main" val="1772108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2ED9EE-AEAD-2445-9E72-E6C9D8E53EE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14211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429336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64351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137268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2ED9EE-AEAD-2445-9E72-E6C9D8E53EE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1373873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2ED9EE-AEAD-2445-9E72-E6C9D8E53EE4}"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8562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2ED9EE-AEAD-2445-9E72-E6C9D8E53EE4}" type="datetimeFigureOut">
              <a:rPr lang="en-US" smtClean="0"/>
              <a:t>5/15/23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97446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2ED9EE-AEAD-2445-9E72-E6C9D8E53EE4}" type="datetimeFigureOut">
              <a:rPr lang="en-US" smtClean="0"/>
              <a:t>5/15/23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10228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2ED9EE-AEAD-2445-9E72-E6C9D8E53EE4}" type="datetimeFigureOut">
              <a:rPr lang="en-US" smtClean="0"/>
              <a:t>5/15/23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258423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2ED9EE-AEAD-2445-9E72-E6C9D8E53EE4}"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91006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2ED9EE-AEAD-2445-9E72-E6C9D8E53EE4}"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526383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ED9EE-AEAD-2445-9E72-E6C9D8E53EE4}" type="datetimeFigureOut">
              <a:rPr lang="en-US" smtClean="0"/>
              <a:t>5/15/23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4C4F04-E7E7-A144-A147-A31AD2DDCB20}" type="slidenum">
              <a:rPr lang="en-US" smtClean="0"/>
              <a:t>‹#›</a:t>
            </a:fld>
            <a:endParaRPr lang="en-US"/>
          </a:p>
        </p:txBody>
      </p:sp>
    </p:spTree>
    <p:extLst>
      <p:ext uri="{BB962C8B-B14F-4D97-AF65-F5344CB8AC3E}">
        <p14:creationId xmlns:p14="http://schemas.microsoft.com/office/powerpoint/2010/main" val="563158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jpeg"/><Relationship Id="rId5" Type="http://schemas.microsoft.com/office/2007/relationships/hdphoto" Target="../media/hdphoto1.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ideo" Target="https://www.youtube.com/embed/dV86LCaVQLI?feature=oembed" TargetMode="Externa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emf"/></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j7lduKUT0-I?feature=oembed" TargetMode="External"/><Relationship Id="rId5" Type="http://schemas.openxmlformats.org/officeDocument/2006/relationships/image" Target="../media/image25.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50.jpeg"/><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1.tiff"/><Relationship Id="rId7"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52.tif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emf"/></Relationships>
</file>

<file path=ppt/slides/_rels/slide4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9.emf"/></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47.pn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3.emf"/></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s://extension.uga.edu/publications/detail.html?number=C1199"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fxSFTAPXn9k?feature=oembed"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46627" y="1289715"/>
            <a:ext cx="4645250" cy="2501934"/>
          </a:xfrm>
        </p:spPr>
        <p:txBody>
          <a:bodyPr anchor="b">
            <a:normAutofit/>
          </a:bodyPr>
          <a:lstStyle/>
          <a:p>
            <a:r>
              <a:rPr lang="en-US" dirty="0">
                <a:solidFill>
                  <a:schemeClr val="bg1"/>
                </a:solidFill>
              </a:rPr>
              <a:t>Storm Damaged Tree Cleanup</a:t>
            </a:r>
            <a:br>
              <a:rPr lang="en-US" dirty="0">
                <a:solidFill>
                  <a:schemeClr val="bg1"/>
                </a:solidFill>
              </a:rPr>
            </a:br>
            <a:endParaRPr lang="en-US" dirty="0">
              <a:solidFill>
                <a:schemeClr val="bg1"/>
              </a:solidFill>
            </a:endParaRPr>
          </a:p>
        </p:txBody>
      </p:sp>
      <p:sp>
        <p:nvSpPr>
          <p:cNvPr id="3" name="Subtitle 2"/>
          <p:cNvSpPr>
            <a:spLocks noGrp="1"/>
          </p:cNvSpPr>
          <p:nvPr>
            <p:ph type="subTitle" idx="1"/>
          </p:nvPr>
        </p:nvSpPr>
        <p:spPr>
          <a:xfrm>
            <a:off x="6746627" y="4750893"/>
            <a:ext cx="4645250" cy="1147863"/>
          </a:xfrm>
        </p:spPr>
        <p:txBody>
          <a:bodyPr anchor="t">
            <a:normAutofit fontScale="85000" lnSpcReduction="10000"/>
          </a:bodyPr>
          <a:lstStyle/>
          <a:p>
            <a:pPr algn="l">
              <a:lnSpc>
                <a:spcPct val="90000"/>
              </a:lnSpc>
            </a:pPr>
            <a:r>
              <a:rPr lang="en-US" sz="1600" i="1" dirty="0">
                <a:solidFill>
                  <a:schemeClr val="bg1"/>
                </a:solidFill>
              </a:rPr>
              <a:t>This material was produced under grant number SH-05052-SH8 from the Occupational Safety and Health Administration, U.S. Department of Labor. It does not necessarily reflect the views or policies of the U.S. Department of Labor, nor does mention of trade names, commercial products, or organizations imply endorsement by the U.S. Government. </a:t>
            </a:r>
            <a:endParaRPr lang="en-US" sz="1600" dirty="0">
              <a:solidFill>
                <a:schemeClr val="bg1"/>
              </a:solidFill>
            </a:endParaRPr>
          </a:p>
          <a:p>
            <a:pPr algn="l">
              <a:lnSpc>
                <a:spcPct val="90000"/>
              </a:lnSpc>
            </a:pPr>
            <a:endParaRPr lang="en-US" sz="1100" dirty="0">
              <a:solidFill>
                <a:schemeClr val="bg1"/>
              </a:solidFill>
            </a:endParaRP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DA1F9E1A-04C9-4348-A829-B33E624A1A0D}"/>
              </a:ext>
            </a:extLst>
          </p:cNvPr>
          <p:cNvPicPr>
            <a:picLocks noChangeAspect="1"/>
          </p:cNvPicPr>
          <p:nvPr/>
        </p:nvPicPr>
        <p:blipFill>
          <a:blip r:embed="rId3"/>
          <a:stretch>
            <a:fillRect/>
          </a:stretch>
        </p:blipFill>
        <p:spPr>
          <a:xfrm>
            <a:off x="208721" y="3686038"/>
            <a:ext cx="4724400" cy="1143000"/>
          </a:xfrm>
          <a:prstGeom prst="rect">
            <a:avLst/>
          </a:prstGeom>
        </p:spPr>
      </p:pic>
      <p:sp>
        <p:nvSpPr>
          <p:cNvPr id="4" name="TextBox 3">
            <a:extLst>
              <a:ext uri="{FF2B5EF4-FFF2-40B4-BE49-F238E27FC236}">
                <a16:creationId xmlns:a16="http://schemas.microsoft.com/office/drawing/2014/main" id="{598E26B8-73D9-B549-A9B1-584845D9689E}"/>
              </a:ext>
            </a:extLst>
          </p:cNvPr>
          <p:cNvSpPr txBox="1"/>
          <p:nvPr/>
        </p:nvSpPr>
        <p:spPr>
          <a:xfrm>
            <a:off x="6746627" y="3429000"/>
            <a:ext cx="4318000" cy="523220"/>
          </a:xfrm>
          <a:prstGeom prst="rect">
            <a:avLst/>
          </a:prstGeom>
          <a:noFill/>
        </p:spPr>
        <p:txBody>
          <a:bodyPr wrap="square" rtlCol="0">
            <a:spAutoFit/>
          </a:bodyPr>
          <a:lstStyle/>
          <a:p>
            <a:pPr algn="ctr"/>
            <a:r>
              <a:rPr lang="en-US" sz="1400" dirty="0">
                <a:solidFill>
                  <a:schemeClr val="bg1"/>
                </a:solidFill>
              </a:rPr>
              <a:t>E.M. Bauske, P.  Kelley, W. Williams and </a:t>
            </a:r>
          </a:p>
          <a:p>
            <a:pPr algn="ctr"/>
            <a:r>
              <a:rPr lang="en-US" sz="1400" dirty="0">
                <a:solidFill>
                  <a:schemeClr val="bg1"/>
                </a:solidFill>
              </a:rPr>
              <a:t>A. Martinez-Espinoza</a:t>
            </a:r>
          </a:p>
        </p:txBody>
      </p:sp>
      <p:pic>
        <p:nvPicPr>
          <p:cNvPr id="5" name="Picture 4">
            <a:extLst>
              <a:ext uri="{FF2B5EF4-FFF2-40B4-BE49-F238E27FC236}">
                <a16:creationId xmlns:a16="http://schemas.microsoft.com/office/drawing/2014/main" id="{25B20B45-B74F-4F31-E33B-C60C3E80121D}"/>
              </a:ext>
            </a:extLst>
          </p:cNvPr>
          <p:cNvPicPr>
            <a:picLocks noChangeAspect="1"/>
          </p:cNvPicPr>
          <p:nvPr/>
        </p:nvPicPr>
        <p:blipFill>
          <a:blip r:embed="rId4"/>
          <a:srcRect/>
          <a:stretch/>
        </p:blipFill>
        <p:spPr>
          <a:xfrm>
            <a:off x="478408" y="1300751"/>
            <a:ext cx="4047843" cy="1886335"/>
          </a:xfrm>
          <a:prstGeom prst="rect">
            <a:avLst/>
          </a:prstGeom>
        </p:spPr>
      </p:pic>
    </p:spTree>
    <p:extLst>
      <p:ext uri="{BB962C8B-B14F-4D97-AF65-F5344CB8AC3E}">
        <p14:creationId xmlns:p14="http://schemas.microsoft.com/office/powerpoint/2010/main" val="177626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9B090DC-349E-8649-A466-428DC9D548F5}"/>
              </a:ext>
            </a:extLst>
          </p:cNvPr>
          <p:cNvGrpSpPr/>
          <p:nvPr/>
        </p:nvGrpSpPr>
        <p:grpSpPr>
          <a:xfrm>
            <a:off x="251552" y="199108"/>
            <a:ext cx="11688896" cy="1887295"/>
            <a:chOff x="2819400" y="221143"/>
            <a:chExt cx="8934679" cy="1887295"/>
          </a:xfrm>
        </p:grpSpPr>
        <p:sp>
          <p:nvSpPr>
            <p:cNvPr id="5" name="Rounded Rectangle 4">
              <a:extLst>
                <a:ext uri="{FF2B5EF4-FFF2-40B4-BE49-F238E27FC236}">
                  <a16:creationId xmlns:a16="http://schemas.microsoft.com/office/drawing/2014/main" id="{F9C39AD7-0A5D-6448-8C4B-0F465F9163DD}"/>
                </a:ext>
              </a:extLst>
            </p:cNvPr>
            <p:cNvSpPr/>
            <p:nvPr/>
          </p:nvSpPr>
          <p:spPr>
            <a:xfrm>
              <a:off x="2819400" y="221143"/>
              <a:ext cx="8934679" cy="1887295"/>
            </a:xfrm>
            <a:prstGeom prst="roundRect">
              <a:avLst>
                <a:gd name="adj" fmla="val 4670"/>
              </a:avLst>
            </a:prstGeom>
            <a:solidFill>
              <a:schemeClr val="tx1">
                <a:lumMod val="75000"/>
                <a:lumOff val="25000"/>
              </a:schemeClr>
            </a:solidFill>
            <a:ln w="114300" cmpd="thickThi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A7DA2AF-A0B8-054E-A36E-EA5AE8E06DBA}"/>
                </a:ext>
              </a:extLst>
            </p:cNvPr>
            <p:cNvSpPr txBox="1"/>
            <p:nvPr/>
          </p:nvSpPr>
          <p:spPr>
            <a:xfrm>
              <a:off x="4420410" y="261779"/>
              <a:ext cx="5732659" cy="1846659"/>
            </a:xfrm>
            <a:prstGeom prst="rect">
              <a:avLst/>
            </a:prstGeom>
            <a:noFill/>
          </p:spPr>
          <p:txBody>
            <a:bodyPr wrap="none" rtlCol="0">
              <a:spAutoFit/>
            </a:bodyPr>
            <a:lstStyle/>
            <a:p>
              <a:pPr algn="ctr"/>
              <a:r>
                <a:rPr lang="en-US" sz="5400" dirty="0">
                  <a:solidFill>
                    <a:schemeClr val="bg1"/>
                  </a:solidFill>
                </a:rPr>
                <a:t>Electricity</a:t>
              </a:r>
            </a:p>
            <a:p>
              <a:pPr algn="ctr"/>
              <a:endParaRPr lang="en-US" sz="2000" dirty="0">
                <a:solidFill>
                  <a:schemeClr val="bg1"/>
                </a:solidFill>
              </a:endParaRPr>
            </a:p>
            <a:p>
              <a:pPr algn="ctr"/>
              <a:r>
                <a:rPr lang="en-US" sz="4000" dirty="0">
                  <a:solidFill>
                    <a:schemeClr val="bg1"/>
                  </a:solidFill>
                </a:rPr>
                <a:t>Before You Cut Anything!!!</a:t>
              </a:r>
            </a:p>
          </p:txBody>
        </p:sp>
        <p:cxnSp>
          <p:nvCxnSpPr>
            <p:cNvPr id="9" name="Straight Connector 8">
              <a:extLst>
                <a:ext uri="{FF2B5EF4-FFF2-40B4-BE49-F238E27FC236}">
                  <a16:creationId xmlns:a16="http://schemas.microsoft.com/office/drawing/2014/main" id="{B92A1AD1-6DB4-3D46-8B7F-86AAAF88B62F}"/>
                </a:ext>
              </a:extLst>
            </p:cNvPr>
            <p:cNvCxnSpPr/>
            <p:nvPr/>
          </p:nvCxnSpPr>
          <p:spPr>
            <a:xfrm>
              <a:off x="5089793" y="1185108"/>
              <a:ext cx="420844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6" name="Content Placeholder 5">
            <a:extLst>
              <a:ext uri="{FF2B5EF4-FFF2-40B4-BE49-F238E27FC236}">
                <a16:creationId xmlns:a16="http://schemas.microsoft.com/office/drawing/2014/main" id="{1ED07296-08FE-0543-9E26-DD478F4081EF}"/>
              </a:ext>
            </a:extLst>
          </p:cNvPr>
          <p:cNvSpPr>
            <a:spLocks noGrp="1"/>
          </p:cNvSpPr>
          <p:nvPr>
            <p:ph idx="1"/>
          </p:nvPr>
        </p:nvSpPr>
        <p:spPr>
          <a:xfrm>
            <a:off x="609600" y="2417096"/>
            <a:ext cx="10972800" cy="4525963"/>
          </a:xfrm>
          <a:ln>
            <a:solidFill>
              <a:schemeClr val="bg1"/>
            </a:solidFill>
          </a:ln>
        </p:spPr>
        <p:txBody>
          <a:bodyPr/>
          <a:lstStyle/>
          <a:p>
            <a:r>
              <a:rPr lang="en-US" dirty="0"/>
              <a:t>Make a thorough inspection</a:t>
            </a:r>
          </a:p>
          <a:p>
            <a:r>
              <a:rPr lang="en-US" dirty="0"/>
              <a:t>“Line clearance shall not be performed during adverse weather conditions, such as thunderstorms, high winds, and snow and ice storm.” (ANZI Z133)</a:t>
            </a:r>
          </a:p>
          <a:p>
            <a:r>
              <a:rPr lang="en-US" dirty="0"/>
              <a:t>Fences, gutters, anything conductive can be ”hot”</a:t>
            </a:r>
          </a:p>
          <a:p>
            <a:r>
              <a:rPr lang="en-US" dirty="0"/>
              <a:t>Treat all downed lines as energized</a:t>
            </a:r>
          </a:p>
          <a:p>
            <a:pPr marL="0" indent="0">
              <a:buNone/>
            </a:pPr>
            <a:endParaRPr lang="en-US" dirty="0"/>
          </a:p>
        </p:txBody>
      </p:sp>
      <p:pic>
        <p:nvPicPr>
          <p:cNvPr id="8" name="Picture 7">
            <a:extLst>
              <a:ext uri="{FF2B5EF4-FFF2-40B4-BE49-F238E27FC236}">
                <a16:creationId xmlns:a16="http://schemas.microsoft.com/office/drawing/2014/main" id="{EA36F85A-FFE1-EA48-BCD0-B2DF9C8572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213" y="310444"/>
            <a:ext cx="1093851"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5375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67256-0793-1B4F-B167-CF9ECDEE4230}"/>
              </a:ext>
            </a:extLst>
          </p:cNvPr>
          <p:cNvSpPr>
            <a:spLocks noGrp="1"/>
          </p:cNvSpPr>
          <p:nvPr>
            <p:ph type="ctrTitle"/>
          </p:nvPr>
        </p:nvSpPr>
        <p:spPr>
          <a:xfrm>
            <a:off x="599731" y="1528477"/>
            <a:ext cx="3476625" cy="4962524"/>
          </a:xfrm>
        </p:spPr>
        <p:txBody>
          <a:bodyPr vert="horz" lIns="91440" tIns="45720" rIns="91440" bIns="45720" rtlCol="0" anchor="ctr">
            <a:normAutofit/>
          </a:bodyPr>
          <a:lstStyle/>
          <a:p>
            <a:pPr defTabSz="914400">
              <a:lnSpc>
                <a:spcPct val="90000"/>
              </a:lnSpc>
            </a:pPr>
            <a:r>
              <a:rPr lang="en-US" sz="3000" b="1" kern="1200" dirty="0">
                <a:solidFill>
                  <a:srgbClr val="FFFFFF"/>
                </a:solidFill>
                <a:latin typeface="+mj-lt"/>
                <a:ea typeface="+mj-ea"/>
                <a:cs typeface="+mj-cs"/>
              </a:rPr>
              <a:t>Do Not</a:t>
            </a:r>
            <a:r>
              <a:rPr lang="en-US" sz="3000" kern="1200" dirty="0">
                <a:solidFill>
                  <a:srgbClr val="FFFFFF"/>
                </a:solidFill>
                <a:latin typeface="+mj-lt"/>
                <a:ea typeface="+mj-ea"/>
                <a:cs typeface="+mj-cs"/>
              </a:rPr>
              <a:t> approach or touch any downed line (power, communication, cable, or otherwise) until the utility company has cleared it as de-energized or dead. </a:t>
            </a:r>
            <a:endParaRPr lang="en-US" sz="3000" b="1" kern="1200" dirty="0">
              <a:solidFill>
                <a:srgbClr val="FFFFFF"/>
              </a:solidFill>
              <a:latin typeface="+mj-lt"/>
              <a:ea typeface="+mj-ea"/>
              <a:cs typeface="+mj-cs"/>
            </a:endParaRPr>
          </a:p>
        </p:txBody>
      </p:sp>
      <p:pic>
        <p:nvPicPr>
          <p:cNvPr id="5" name="Picture 4">
            <a:extLst>
              <a:ext uri="{FF2B5EF4-FFF2-40B4-BE49-F238E27FC236}">
                <a16:creationId xmlns:a16="http://schemas.microsoft.com/office/drawing/2014/main" id="{11AAA563-A612-7A45-8397-07A3CC2F1E27}"/>
              </a:ext>
            </a:extLst>
          </p:cNvPr>
          <p:cNvPicPr>
            <a:picLocks noChangeAspect="1"/>
          </p:cNvPicPr>
          <p:nvPr/>
        </p:nvPicPr>
        <p:blipFill>
          <a:blip r:embed="rId3"/>
          <a:stretch>
            <a:fillRect/>
          </a:stretch>
        </p:blipFill>
        <p:spPr>
          <a:xfrm>
            <a:off x="4753300" y="550843"/>
            <a:ext cx="7224977" cy="5662670"/>
          </a:xfrm>
          <a:prstGeom prst="rect">
            <a:avLst/>
          </a:prstGeom>
        </p:spPr>
      </p:pic>
      <p:pic>
        <p:nvPicPr>
          <p:cNvPr id="6" name="Picture 5">
            <a:extLst>
              <a:ext uri="{FF2B5EF4-FFF2-40B4-BE49-F238E27FC236}">
                <a16:creationId xmlns:a16="http://schemas.microsoft.com/office/drawing/2014/main" id="{27C1AE75-0CC4-B640-AA5D-002E345498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635" y="310444"/>
            <a:ext cx="1093851"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Lightning Bolt 2">
            <a:extLst>
              <a:ext uri="{FF2B5EF4-FFF2-40B4-BE49-F238E27FC236}">
                <a16:creationId xmlns:a16="http://schemas.microsoft.com/office/drawing/2014/main" id="{71BDD8D6-8A52-734E-B933-57ABF2036A2D}"/>
              </a:ext>
            </a:extLst>
          </p:cNvPr>
          <p:cNvSpPr/>
          <p:nvPr/>
        </p:nvSpPr>
        <p:spPr>
          <a:xfrm rot="5222457">
            <a:off x="9084364" y="3386501"/>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ightning Bolt 7">
            <a:extLst>
              <a:ext uri="{FF2B5EF4-FFF2-40B4-BE49-F238E27FC236}">
                <a16:creationId xmlns:a16="http://schemas.microsoft.com/office/drawing/2014/main" id="{4B6485FB-A79D-7746-ADD3-7886E197715F}"/>
              </a:ext>
            </a:extLst>
          </p:cNvPr>
          <p:cNvSpPr/>
          <p:nvPr/>
        </p:nvSpPr>
        <p:spPr>
          <a:xfrm rot="5222457">
            <a:off x="9419127" y="2075316"/>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ightning Bolt 8">
            <a:extLst>
              <a:ext uri="{FF2B5EF4-FFF2-40B4-BE49-F238E27FC236}">
                <a16:creationId xmlns:a16="http://schemas.microsoft.com/office/drawing/2014/main" id="{ED517BB7-CE31-7245-A71C-6E06F6DEFC05}"/>
              </a:ext>
            </a:extLst>
          </p:cNvPr>
          <p:cNvSpPr/>
          <p:nvPr/>
        </p:nvSpPr>
        <p:spPr>
          <a:xfrm rot="5222457">
            <a:off x="8059598" y="3958831"/>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Lightning Bolt 11">
            <a:extLst>
              <a:ext uri="{FF2B5EF4-FFF2-40B4-BE49-F238E27FC236}">
                <a16:creationId xmlns:a16="http://schemas.microsoft.com/office/drawing/2014/main" id="{297480C1-3F0D-7343-9C70-14F44150223E}"/>
              </a:ext>
            </a:extLst>
          </p:cNvPr>
          <p:cNvSpPr/>
          <p:nvPr/>
        </p:nvSpPr>
        <p:spPr>
          <a:xfrm rot="8753182">
            <a:off x="7090255" y="4284468"/>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ightning Bolt 12">
            <a:extLst>
              <a:ext uri="{FF2B5EF4-FFF2-40B4-BE49-F238E27FC236}">
                <a16:creationId xmlns:a16="http://schemas.microsoft.com/office/drawing/2014/main" id="{C859A50B-7EFF-3B40-91FA-091806A3078E}"/>
              </a:ext>
            </a:extLst>
          </p:cNvPr>
          <p:cNvSpPr/>
          <p:nvPr/>
        </p:nvSpPr>
        <p:spPr>
          <a:xfrm rot="13951396">
            <a:off x="6162082" y="3942398"/>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69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1" nodeType="afterEffect">
                                  <p:stCondLst>
                                    <p:cond delay="500"/>
                                  </p:stCondLst>
                                  <p:childTnLst>
                                    <p:set>
                                      <p:cBhvr>
                                        <p:cTn id="9" dur="1" fill="hold">
                                          <p:stCondLst>
                                            <p:cond delay="0"/>
                                          </p:stCondLst>
                                        </p:cTn>
                                        <p:tgtEl>
                                          <p:spTgt spid="8"/>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1000"/>
                            </p:stCondLst>
                            <p:childTnLst>
                              <p:par>
                                <p:cTn id="14" presetID="1" presetClass="exit" presetSubtype="0" fill="hold" grpId="1" nodeType="afterEffect">
                                  <p:stCondLst>
                                    <p:cond delay="500"/>
                                  </p:stCondLst>
                                  <p:childTnLst>
                                    <p:set>
                                      <p:cBhvr>
                                        <p:cTn id="15" dur="1" fill="hold">
                                          <p:stCondLst>
                                            <p:cond delay="0"/>
                                          </p:stCondLst>
                                        </p:cTn>
                                        <p:tgtEl>
                                          <p:spTgt spid="3"/>
                                        </p:tgtEl>
                                        <p:attrNameLst>
                                          <p:attrName>style.visibility</p:attrName>
                                        </p:attrNameLst>
                                      </p:cBhvr>
                                      <p:to>
                                        <p:strVal val="hidden"/>
                                      </p:to>
                                    </p:set>
                                  </p:childTnLst>
                                </p:cTn>
                              </p:par>
                            </p:childTnLst>
                          </p:cTn>
                        </p:par>
                        <p:par>
                          <p:cTn id="16" fill="hold">
                            <p:stCondLst>
                              <p:cond delay="1500"/>
                            </p:stCondLst>
                            <p:childTnLst>
                              <p:par>
                                <p:cTn id="17" presetID="1" presetClass="entr" presetSubtype="0" fill="hold" grpId="1"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2000"/>
                            </p:stCondLst>
                            <p:childTnLst>
                              <p:par>
                                <p:cTn id="20" presetID="1" presetClass="exit" presetSubtype="0" fill="hold" grpId="0" nodeType="afterEffect">
                                  <p:stCondLst>
                                    <p:cond delay="500"/>
                                  </p:stCondLst>
                                  <p:childTnLst>
                                    <p:set>
                                      <p:cBhvr>
                                        <p:cTn id="21" dur="1" fill="hold">
                                          <p:stCondLst>
                                            <p:cond delay="0"/>
                                          </p:stCondLst>
                                        </p:cTn>
                                        <p:tgtEl>
                                          <p:spTgt spid="9"/>
                                        </p:tgtEl>
                                        <p:attrNameLst>
                                          <p:attrName>style.visibility</p:attrName>
                                        </p:attrNameLst>
                                      </p:cBhvr>
                                      <p:to>
                                        <p:strVal val="hidden"/>
                                      </p:to>
                                    </p:set>
                                  </p:childTnLst>
                                </p:cTn>
                              </p:par>
                            </p:childTnLst>
                          </p:cTn>
                        </p:par>
                        <p:par>
                          <p:cTn id="22" fill="hold">
                            <p:stCondLst>
                              <p:cond delay="2500"/>
                            </p:stCondLst>
                            <p:childTnLst>
                              <p:par>
                                <p:cTn id="23" presetID="1" presetClass="entr" presetSubtype="0" fill="hold" grpId="1" nodeType="afterEffect">
                                  <p:stCondLst>
                                    <p:cond delay="5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3000"/>
                            </p:stCondLst>
                            <p:childTnLst>
                              <p:par>
                                <p:cTn id="26" presetID="1" presetClass="exit" presetSubtype="0" fill="hold" grpId="0" nodeType="afterEffect">
                                  <p:stCondLst>
                                    <p:cond delay="500"/>
                                  </p:stCondLst>
                                  <p:childTnLst>
                                    <p:set>
                                      <p:cBhvr>
                                        <p:cTn id="27" dur="1" fill="hold">
                                          <p:stCondLst>
                                            <p:cond delay="0"/>
                                          </p:stCondLst>
                                        </p:cTn>
                                        <p:tgtEl>
                                          <p:spTgt spid="12"/>
                                        </p:tgtEl>
                                        <p:attrNameLst>
                                          <p:attrName>style.visibility</p:attrName>
                                        </p:attrNameLst>
                                      </p:cBhvr>
                                      <p:to>
                                        <p:strVal val="hidden"/>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4000"/>
                            </p:stCondLst>
                            <p:childTnLst>
                              <p:par>
                                <p:cTn id="32" presetID="49" presetClass="entr" presetSubtype="0" repeatCount="3000" decel="100000" fill="hold" grpId="1" nodeType="afterEffect">
                                  <p:stCondLst>
                                    <p:cond delay="50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 calcmode="lin" valueType="num">
                                      <p:cBhvr>
                                        <p:cTn id="36" dur="500" fill="hold"/>
                                        <p:tgtEl>
                                          <p:spTgt spid="13"/>
                                        </p:tgtEl>
                                        <p:attrNameLst>
                                          <p:attrName>style.rotation</p:attrName>
                                        </p:attrNameLst>
                                      </p:cBhvr>
                                      <p:tavLst>
                                        <p:tav tm="0">
                                          <p:val>
                                            <p:fltVal val="360"/>
                                          </p:val>
                                        </p:tav>
                                        <p:tav tm="100000">
                                          <p:val>
                                            <p:fltVal val="0"/>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P spid="9" grpId="1" animBg="1"/>
      <p:bldP spid="12" grpId="0" animBg="1"/>
      <p:bldP spid="12" grpId="1" animBg="1"/>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B7AB840-0165-FB4B-8F73-EB0AA4B5BD59}"/>
              </a:ext>
            </a:extLst>
          </p:cNvPr>
          <p:cNvSpPr txBox="1"/>
          <p:nvPr/>
        </p:nvSpPr>
        <p:spPr>
          <a:xfrm>
            <a:off x="742950" y="742951"/>
            <a:ext cx="3476625" cy="496252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endParaRPr lang="en-US" sz="4800" kern="1200" dirty="0">
              <a:solidFill>
                <a:srgbClr val="FFFFFF"/>
              </a:solidFill>
              <a:latin typeface="+mj-lt"/>
              <a:ea typeface="+mj-ea"/>
              <a:cs typeface="+mj-cs"/>
            </a:endParaRPr>
          </a:p>
          <a:p>
            <a:pPr algn="ctr" defTabSz="914400">
              <a:lnSpc>
                <a:spcPct val="90000"/>
              </a:lnSpc>
              <a:spcBef>
                <a:spcPct val="0"/>
              </a:spcBef>
              <a:spcAft>
                <a:spcPts val="600"/>
              </a:spcAft>
            </a:pPr>
            <a:r>
              <a:rPr lang="en-US" sz="4800" kern="1200" dirty="0">
                <a:solidFill>
                  <a:srgbClr val="FFFFFF"/>
                </a:solidFill>
                <a:latin typeface="+mj-lt"/>
                <a:ea typeface="+mj-ea"/>
                <a:cs typeface="+mj-cs"/>
              </a:rPr>
              <a:t>Generator Feedback</a:t>
            </a:r>
          </a:p>
        </p:txBody>
      </p:sp>
      <p:pic>
        <p:nvPicPr>
          <p:cNvPr id="7" name="Content Placeholder 6">
            <a:extLst>
              <a:ext uri="{FF2B5EF4-FFF2-40B4-BE49-F238E27FC236}">
                <a16:creationId xmlns:a16="http://schemas.microsoft.com/office/drawing/2014/main" id="{E7EA2BC5-29CC-234A-8E4E-6356E9E4D1E8}"/>
              </a:ext>
            </a:extLst>
          </p:cNvPr>
          <p:cNvPicPr>
            <a:picLocks noGrp="1" noChangeAspect="1"/>
          </p:cNvPicPr>
          <p:nvPr>
            <p:ph idx="1"/>
          </p:nvPr>
        </p:nvPicPr>
        <p:blipFill>
          <a:blip r:embed="rId3"/>
          <a:stretch>
            <a:fillRect/>
          </a:stretch>
        </p:blipFill>
        <p:spPr>
          <a:xfrm>
            <a:off x="4838526" y="311449"/>
            <a:ext cx="7305375" cy="6056299"/>
          </a:xfrm>
          <a:prstGeom prst="rect">
            <a:avLst/>
          </a:prstGeom>
          <a:effectLst>
            <a:outerShdw blurRad="50800" dist="50800" dir="5400000" algn="ctr" rotWithShape="0">
              <a:schemeClr val="bg1">
                <a:alpha val="0"/>
              </a:schemeClr>
            </a:outerShdw>
          </a:effectLst>
        </p:spPr>
      </p:pic>
      <p:pic>
        <p:nvPicPr>
          <p:cNvPr id="6" name="Picture 5">
            <a:extLst>
              <a:ext uri="{FF2B5EF4-FFF2-40B4-BE49-F238E27FC236}">
                <a16:creationId xmlns:a16="http://schemas.microsoft.com/office/drawing/2014/main" id="{4299AF16-0B2B-6F4A-864E-B03231194D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635" y="310444"/>
            <a:ext cx="1093851"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6">
            <a:extLst>
              <a:ext uri="{FF2B5EF4-FFF2-40B4-BE49-F238E27FC236}">
                <a16:creationId xmlns:a16="http://schemas.microsoft.com/office/drawing/2014/main" id="{424754BE-D46B-2B40-A21A-B74B4C7FC2FD}"/>
              </a:ext>
            </a:extLst>
          </p:cNvPr>
          <p:cNvPicPr>
            <a:picLocks noChangeAspect="1"/>
          </p:cNvPicPr>
          <p:nvPr/>
        </p:nvPicPr>
        <p:blipFill>
          <a:blip r:embed="rId3"/>
          <a:stretch>
            <a:fillRect/>
          </a:stretch>
        </p:blipFill>
        <p:spPr>
          <a:xfrm>
            <a:off x="4886625" y="400850"/>
            <a:ext cx="7305375" cy="6056299"/>
          </a:xfrm>
          <a:prstGeom prst="rect">
            <a:avLst/>
          </a:prstGeom>
          <a:effectLst>
            <a:outerShdw blurRad="50800" dist="50800" dir="5400000" algn="ctr" rotWithShape="0">
              <a:schemeClr val="bg1">
                <a:alpha val="0"/>
              </a:schemeClr>
            </a:outerShdw>
          </a:effectLst>
        </p:spPr>
      </p:pic>
      <p:sp>
        <p:nvSpPr>
          <p:cNvPr id="12" name="Lightning Bolt 11">
            <a:extLst>
              <a:ext uri="{FF2B5EF4-FFF2-40B4-BE49-F238E27FC236}">
                <a16:creationId xmlns:a16="http://schemas.microsoft.com/office/drawing/2014/main" id="{591E8EFF-7A73-A34B-9A66-095C5EE9B6EF}"/>
              </a:ext>
            </a:extLst>
          </p:cNvPr>
          <p:cNvSpPr/>
          <p:nvPr/>
        </p:nvSpPr>
        <p:spPr>
          <a:xfrm rot="2088536" flipV="1">
            <a:off x="8278116" y="4904216"/>
            <a:ext cx="655983" cy="674362"/>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ightning Bolt 12">
            <a:extLst>
              <a:ext uri="{FF2B5EF4-FFF2-40B4-BE49-F238E27FC236}">
                <a16:creationId xmlns:a16="http://schemas.microsoft.com/office/drawing/2014/main" id="{1BD377A2-E38F-0442-B561-D03A0B976C22}"/>
              </a:ext>
            </a:extLst>
          </p:cNvPr>
          <p:cNvSpPr/>
          <p:nvPr/>
        </p:nvSpPr>
        <p:spPr>
          <a:xfrm rot="17951750">
            <a:off x="10563034" y="4215724"/>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ightning Bolt 13">
            <a:extLst>
              <a:ext uri="{FF2B5EF4-FFF2-40B4-BE49-F238E27FC236}">
                <a16:creationId xmlns:a16="http://schemas.microsoft.com/office/drawing/2014/main" id="{94D266E4-4CB7-BF47-864A-E4204ED2CCF0}"/>
              </a:ext>
            </a:extLst>
          </p:cNvPr>
          <p:cNvSpPr/>
          <p:nvPr/>
        </p:nvSpPr>
        <p:spPr>
          <a:xfrm rot="15552116">
            <a:off x="11121059" y="1115738"/>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Lightning Bolt 14">
            <a:extLst>
              <a:ext uri="{FF2B5EF4-FFF2-40B4-BE49-F238E27FC236}">
                <a16:creationId xmlns:a16="http://schemas.microsoft.com/office/drawing/2014/main" id="{2609BEFA-449B-5C4F-BDCF-5F4EDB004E6A}"/>
              </a:ext>
            </a:extLst>
          </p:cNvPr>
          <p:cNvSpPr/>
          <p:nvPr/>
        </p:nvSpPr>
        <p:spPr>
          <a:xfrm rot="8753182">
            <a:off x="8428909" y="1035113"/>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Lightning Bolt 16">
            <a:extLst>
              <a:ext uri="{FF2B5EF4-FFF2-40B4-BE49-F238E27FC236}">
                <a16:creationId xmlns:a16="http://schemas.microsoft.com/office/drawing/2014/main" id="{91A7645A-FDE2-A04B-99CD-5B7ADCAA1771}"/>
              </a:ext>
            </a:extLst>
          </p:cNvPr>
          <p:cNvSpPr/>
          <p:nvPr/>
        </p:nvSpPr>
        <p:spPr>
          <a:xfrm rot="9111996">
            <a:off x="8278114" y="3147829"/>
            <a:ext cx="655983" cy="562340"/>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31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1" nodeType="afterEffect">
                                  <p:stCondLst>
                                    <p:cond delay="500"/>
                                  </p:stCondLst>
                                  <p:childTnLst>
                                    <p:set>
                                      <p:cBhvr>
                                        <p:cTn id="9" dur="1" fill="hold">
                                          <p:stCondLst>
                                            <p:cond delay="0"/>
                                          </p:stCondLst>
                                        </p:cTn>
                                        <p:tgtEl>
                                          <p:spTgt spid="12"/>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000"/>
                            </p:stCondLst>
                            <p:childTnLst>
                              <p:par>
                                <p:cTn id="14" presetID="1" presetClass="exit" presetSubtype="0" fill="hold" grpId="1" nodeType="afterEffect">
                                  <p:stCondLst>
                                    <p:cond delay="500"/>
                                  </p:stCondLst>
                                  <p:childTnLst>
                                    <p:set>
                                      <p:cBhvr>
                                        <p:cTn id="15" dur="1" fill="hold">
                                          <p:stCondLst>
                                            <p:cond delay="0"/>
                                          </p:stCondLst>
                                        </p:cTn>
                                        <p:tgtEl>
                                          <p:spTgt spid="13"/>
                                        </p:tgtEl>
                                        <p:attrNameLst>
                                          <p:attrName>style.visibility</p:attrName>
                                        </p:attrNameLst>
                                      </p:cBhvr>
                                      <p:to>
                                        <p:strVal val="hidden"/>
                                      </p:to>
                                    </p:set>
                                  </p:childTnLst>
                                </p:cTn>
                              </p:par>
                            </p:childTnLst>
                          </p:cTn>
                        </p:par>
                        <p:par>
                          <p:cTn id="16" fill="hold">
                            <p:stCondLst>
                              <p:cond delay="1500"/>
                            </p:stCondLst>
                            <p:childTnLst>
                              <p:par>
                                <p:cTn id="17" presetID="1" presetClass="entr" presetSubtype="0" fill="hold" grpId="1"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2000"/>
                            </p:stCondLst>
                            <p:childTnLst>
                              <p:par>
                                <p:cTn id="20" presetID="1" presetClass="exit" presetSubtype="0" fill="hold" grpId="0" nodeType="afterEffect">
                                  <p:stCondLst>
                                    <p:cond delay="500"/>
                                  </p:stCondLst>
                                  <p:childTnLst>
                                    <p:set>
                                      <p:cBhvr>
                                        <p:cTn id="21" dur="1" fill="hold">
                                          <p:stCondLst>
                                            <p:cond delay="0"/>
                                          </p:stCondLst>
                                        </p:cTn>
                                        <p:tgtEl>
                                          <p:spTgt spid="14"/>
                                        </p:tgtEl>
                                        <p:attrNameLst>
                                          <p:attrName>style.visibility</p:attrName>
                                        </p:attrNameLst>
                                      </p:cBhvr>
                                      <p:to>
                                        <p:strVal val="hidden"/>
                                      </p:to>
                                    </p:set>
                                  </p:childTnLst>
                                </p:cTn>
                              </p:par>
                            </p:childTnLst>
                          </p:cTn>
                        </p:par>
                        <p:par>
                          <p:cTn id="22" fill="hold">
                            <p:stCondLst>
                              <p:cond delay="2500"/>
                            </p:stCondLst>
                            <p:childTnLst>
                              <p:par>
                                <p:cTn id="23" presetID="1" presetClass="entr" presetSubtype="0" fill="hold" grpId="1" nodeType="afterEffect">
                                  <p:stCondLst>
                                    <p:cond delay="5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3000"/>
                            </p:stCondLst>
                            <p:childTnLst>
                              <p:par>
                                <p:cTn id="26" presetID="1" presetClass="exit" presetSubtype="0" fill="hold" grpId="0" nodeType="afterEffect">
                                  <p:stCondLst>
                                    <p:cond delay="500"/>
                                  </p:stCondLst>
                                  <p:childTnLst>
                                    <p:set>
                                      <p:cBhvr>
                                        <p:cTn id="27" dur="1" fill="hold">
                                          <p:stCondLst>
                                            <p:cond delay="0"/>
                                          </p:stCondLst>
                                        </p:cTn>
                                        <p:tgtEl>
                                          <p:spTgt spid="15"/>
                                        </p:tgtEl>
                                        <p:attrNameLst>
                                          <p:attrName>style.visibility</p:attrName>
                                        </p:attrNameLst>
                                      </p:cBhvr>
                                      <p:to>
                                        <p:strVal val="hidden"/>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4000"/>
                            </p:stCondLst>
                            <p:childTnLst>
                              <p:par>
                                <p:cTn id="32" presetID="49" presetClass="entr" presetSubtype="0" repeatCount="3000" decel="100000" fill="hold" grpId="1" nodeType="afterEffect">
                                  <p:stCondLst>
                                    <p:cond delay="50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 calcmode="lin" valueType="num">
                                      <p:cBhvr>
                                        <p:cTn id="36" dur="500" fill="hold"/>
                                        <p:tgtEl>
                                          <p:spTgt spid="17"/>
                                        </p:tgtEl>
                                        <p:attrNameLst>
                                          <p:attrName>style.rotation</p:attrName>
                                        </p:attrNameLst>
                                      </p:cBhvr>
                                      <p:tavLst>
                                        <p:tav tm="0">
                                          <p:val>
                                            <p:fltVal val="360"/>
                                          </p:val>
                                        </p:tav>
                                        <p:tav tm="100000">
                                          <p:val>
                                            <p:fltVal val="0"/>
                                          </p:val>
                                        </p:tav>
                                      </p:tavLst>
                                    </p:anim>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F17AB4A-C98C-7E41-BBF9-08403315BC69}"/>
              </a:ext>
            </a:extLst>
          </p:cNvPr>
          <p:cNvSpPr txBox="1"/>
          <p:nvPr/>
        </p:nvSpPr>
        <p:spPr>
          <a:xfrm>
            <a:off x="5021821" y="4476974"/>
            <a:ext cx="6465287" cy="85199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kern="1200" dirty="0">
                <a:solidFill>
                  <a:srgbClr val="FFFFFF"/>
                </a:solidFill>
                <a:latin typeface="+mj-lt"/>
                <a:ea typeface="+mj-ea"/>
                <a:cs typeface="+mj-cs"/>
              </a:rPr>
              <a:t>Traffic</a:t>
            </a:r>
          </a:p>
        </p:txBody>
      </p:sp>
      <p:cxnSp>
        <p:nvCxnSpPr>
          <p:cNvPr id="104" name="Straight Connector 103">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7" name="Picture 96" descr="A picture containing tree, outdoor, building&#10;&#10;Description automatically generated">
            <a:extLst>
              <a:ext uri="{FF2B5EF4-FFF2-40B4-BE49-F238E27FC236}">
                <a16:creationId xmlns:a16="http://schemas.microsoft.com/office/drawing/2014/main" id="{F90F0E62-EFE3-5447-9BE5-556295FF14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
          <a:stretch/>
        </p:blipFill>
        <p:spPr>
          <a:xfrm rot="5400000">
            <a:off x="-709406" y="1348774"/>
            <a:ext cx="6214534" cy="4160452"/>
          </a:xfrm>
          <a:prstGeom prst="rect">
            <a:avLst/>
          </a:prstGeom>
        </p:spPr>
      </p:pic>
      <p:pic>
        <p:nvPicPr>
          <p:cNvPr id="7" name="Content Placeholder 6" descr="A close up of a car going down the road&#10;&#10;Description automatically generated">
            <a:extLst>
              <a:ext uri="{FF2B5EF4-FFF2-40B4-BE49-F238E27FC236}">
                <a16:creationId xmlns:a16="http://schemas.microsoft.com/office/drawing/2014/main" id="{E74B4388-C931-234E-BF4B-3D0E7EE970F1}"/>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4654296" y="299363"/>
            <a:ext cx="7217085" cy="3008188"/>
          </a:xfrm>
          <a:prstGeom prst="rect">
            <a:avLst/>
          </a:prstGeom>
        </p:spPr>
      </p:pic>
      <p:pic>
        <p:nvPicPr>
          <p:cNvPr id="8" name="Picture 7">
            <a:extLst>
              <a:ext uri="{FF2B5EF4-FFF2-40B4-BE49-F238E27FC236}">
                <a16:creationId xmlns:a16="http://schemas.microsoft.com/office/drawing/2014/main" id="{F2D9BD5B-069F-EC4C-8C80-372BFE80D7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635" y="321733"/>
            <a:ext cx="1093851"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7173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65D66BE-9488-9641-A2AB-A63FBD82AEC2}"/>
              </a:ext>
            </a:extLst>
          </p:cNvPr>
          <p:cNvSpPr>
            <a:spLocks noGrp="1"/>
          </p:cNvSpPr>
          <p:nvPr>
            <p:ph type="title"/>
          </p:nvPr>
        </p:nvSpPr>
        <p:spPr>
          <a:xfrm>
            <a:off x="6053667" y="417735"/>
            <a:ext cx="5314536" cy="1325563"/>
          </a:xfrm>
        </p:spPr>
        <p:txBody>
          <a:bodyPr>
            <a:normAutofit/>
          </a:bodyPr>
          <a:lstStyle/>
          <a:p>
            <a:r>
              <a:rPr lang="en-US" dirty="0"/>
              <a:t>Work/Drop Zone</a:t>
            </a:r>
          </a:p>
        </p:txBody>
      </p:sp>
      <p:sp>
        <p:nvSpPr>
          <p:cNvPr id="16" name="Freeform: Shape 15">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Deciduous tree">
            <a:extLst>
              <a:ext uri="{FF2B5EF4-FFF2-40B4-BE49-F238E27FC236}">
                <a16:creationId xmlns:a16="http://schemas.microsoft.com/office/drawing/2014/main" id="{6C0ACDC0-702C-430A-992A-6DA554D8B71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733" y="543135"/>
            <a:ext cx="3835488" cy="3835488"/>
          </a:xfrm>
          <a:prstGeom prst="rect">
            <a:avLst/>
          </a:prstGeom>
        </p:spPr>
      </p:pic>
      <p:sp>
        <p:nvSpPr>
          <p:cNvPr id="3" name="Content Placeholder 2">
            <a:extLst>
              <a:ext uri="{FF2B5EF4-FFF2-40B4-BE49-F238E27FC236}">
                <a16:creationId xmlns:a16="http://schemas.microsoft.com/office/drawing/2014/main" id="{41DC3AC7-9089-AC4E-BC12-4F8DC3CA1A6C}"/>
              </a:ext>
            </a:extLst>
          </p:cNvPr>
          <p:cNvSpPr>
            <a:spLocks noGrp="1"/>
          </p:cNvSpPr>
          <p:nvPr>
            <p:ph idx="1"/>
          </p:nvPr>
        </p:nvSpPr>
        <p:spPr>
          <a:xfrm>
            <a:off x="6096000" y="1860377"/>
            <a:ext cx="5314543" cy="3375920"/>
          </a:xfrm>
        </p:spPr>
        <p:txBody>
          <a:bodyPr anchor="t">
            <a:normAutofit/>
          </a:bodyPr>
          <a:lstStyle/>
          <a:p>
            <a:endParaRPr lang="en-US" sz="1800" dirty="0"/>
          </a:p>
          <a:p>
            <a:r>
              <a:rPr lang="en-US" sz="2800" dirty="0"/>
              <a:t>Establish work zone:  Include any areas that are hazardous to workers or the public</a:t>
            </a:r>
          </a:p>
          <a:p>
            <a:r>
              <a:rPr lang="en-US" sz="2800" dirty="0"/>
              <a:t>Establish drop zone:  Area where anything cut from the tree will fall </a:t>
            </a:r>
          </a:p>
          <a:p>
            <a:endParaRPr lang="en-US" sz="1800" dirty="0"/>
          </a:p>
          <a:p>
            <a:endParaRPr lang="en-US" sz="1800" dirty="0"/>
          </a:p>
        </p:txBody>
      </p:sp>
      <p:pic>
        <p:nvPicPr>
          <p:cNvPr id="11" name="Picture 10">
            <a:extLst>
              <a:ext uri="{FF2B5EF4-FFF2-40B4-BE49-F238E27FC236}">
                <a16:creationId xmlns:a16="http://schemas.microsoft.com/office/drawing/2014/main" id="{D4CA4533-7ECA-EF43-AB0F-7861D948AB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037" y="39311"/>
            <a:ext cx="1132310" cy="1041205"/>
          </a:xfrm>
          <a:prstGeom prst="rect">
            <a:avLst/>
          </a:prstGeom>
        </p:spPr>
      </p:pic>
    </p:spTree>
    <p:extLst>
      <p:ext uri="{BB962C8B-B14F-4D97-AF65-F5344CB8AC3E}">
        <p14:creationId xmlns:p14="http://schemas.microsoft.com/office/powerpoint/2010/main" val="56084097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85E27-6979-BC45-8D27-79DCDB1E44FF}"/>
              </a:ext>
            </a:extLst>
          </p:cNvPr>
          <p:cNvSpPr txBox="1"/>
          <p:nvPr/>
        </p:nvSpPr>
        <p:spPr>
          <a:xfrm>
            <a:off x="4157221" y="5177496"/>
            <a:ext cx="7713046" cy="1325563"/>
          </a:xfrm>
          <a:prstGeom prst="rect">
            <a:avLst/>
          </a:prstGeom>
        </p:spPr>
        <p:txBody>
          <a:bodyPr vert="horz" lIns="91440" tIns="45720" rIns="91440" bIns="45720" rtlCol="0" anchor="ctr">
            <a:noAutofit/>
          </a:bodyPr>
          <a:lstStyle/>
          <a:p>
            <a:pPr defTabSz="914400">
              <a:lnSpc>
                <a:spcPct val="90000"/>
              </a:lnSpc>
              <a:spcBef>
                <a:spcPct val="0"/>
              </a:spcBef>
              <a:spcAft>
                <a:spcPts val="600"/>
              </a:spcAft>
            </a:pPr>
            <a:r>
              <a:rPr lang="en-US" sz="4000" b="1" i="1" kern="1200" dirty="0">
                <a:solidFill>
                  <a:schemeClr val="tx1"/>
                </a:solidFill>
                <a:latin typeface="+mj-lt"/>
                <a:ea typeface="+mj-ea"/>
                <a:cs typeface="+mj-cs"/>
              </a:rPr>
              <a:t>Potential energy may be released suddenly, explosively, and fatally!</a:t>
            </a:r>
          </a:p>
        </p:txBody>
      </p:sp>
      <p:sp>
        <p:nvSpPr>
          <p:cNvPr id="28" name="Freeform: Shape 27">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D9B16B2-E5F4-4345-933F-EEBE78379FE3}"/>
              </a:ext>
            </a:extLst>
          </p:cNvPr>
          <p:cNvPicPr>
            <a:picLocks noChangeAspect="1"/>
          </p:cNvPicPr>
          <p:nvPr/>
        </p:nvPicPr>
        <p:blipFill>
          <a:blip r:embed="rId3"/>
          <a:stretch>
            <a:fillRect/>
          </a:stretch>
        </p:blipFill>
        <p:spPr>
          <a:xfrm>
            <a:off x="321733" y="1055203"/>
            <a:ext cx="3835488" cy="2811351"/>
          </a:xfrm>
          <a:prstGeom prst="rect">
            <a:avLst/>
          </a:prstGeom>
        </p:spPr>
      </p:pic>
      <p:sp>
        <p:nvSpPr>
          <p:cNvPr id="3" name="Content Placeholder 2">
            <a:extLst>
              <a:ext uri="{FF2B5EF4-FFF2-40B4-BE49-F238E27FC236}">
                <a16:creationId xmlns:a16="http://schemas.microsoft.com/office/drawing/2014/main" id="{D357DACB-6C07-F44A-83DC-4CE88DC36742}"/>
              </a:ext>
            </a:extLst>
          </p:cNvPr>
          <p:cNvSpPr>
            <a:spLocks noGrp="1"/>
          </p:cNvSpPr>
          <p:nvPr>
            <p:ph idx="1"/>
          </p:nvPr>
        </p:nvSpPr>
        <p:spPr>
          <a:xfrm>
            <a:off x="6053661" y="490634"/>
            <a:ext cx="5816606" cy="4925428"/>
          </a:xfrm>
        </p:spPr>
        <p:txBody>
          <a:bodyPr vert="horz" lIns="91440" tIns="45720" rIns="91440" bIns="45720" rtlCol="0" anchor="t">
            <a:noAutofit/>
          </a:bodyPr>
          <a:lstStyle/>
          <a:p>
            <a:pPr marL="0" indent="0" defTabSz="914400">
              <a:lnSpc>
                <a:spcPct val="90000"/>
              </a:lnSpc>
              <a:buNone/>
            </a:pPr>
            <a:r>
              <a:rPr lang="en-US" sz="4000" dirty="0"/>
              <a:t>Step 2. Lean and Load</a:t>
            </a:r>
          </a:p>
          <a:p>
            <a:pPr marL="0" indent="0" defTabSz="914400">
              <a:lnSpc>
                <a:spcPct val="90000"/>
              </a:lnSpc>
              <a:buNone/>
            </a:pPr>
            <a:endParaRPr lang="en-US" dirty="0"/>
          </a:p>
          <a:p>
            <a:pPr indent="-228600" defTabSz="914400">
              <a:lnSpc>
                <a:spcPct val="90000"/>
              </a:lnSpc>
              <a:buFont typeface="Arial" panose="020B0604020202020204" pitchFamily="34" charset="0"/>
              <a:buChar char="•"/>
            </a:pPr>
            <a:r>
              <a:rPr lang="en-US" dirty="0"/>
              <a:t>Storm damage can put limbs, branches, and trunks under great pressure </a:t>
            </a:r>
          </a:p>
          <a:p>
            <a:pPr indent="-228600" defTabSz="914400">
              <a:lnSpc>
                <a:spcPct val="90000"/>
              </a:lnSpc>
              <a:buFont typeface="Arial" panose="020B0604020202020204" pitchFamily="34" charset="0"/>
              <a:buChar char="•"/>
            </a:pPr>
            <a:r>
              <a:rPr lang="en-US" dirty="0"/>
              <a:t>Power and communication lines </a:t>
            </a:r>
          </a:p>
          <a:p>
            <a:pPr indent="-228600" defTabSz="914400">
              <a:lnSpc>
                <a:spcPct val="90000"/>
              </a:lnSpc>
              <a:buFont typeface="Arial" panose="020B0604020202020204" pitchFamily="34" charset="0"/>
              <a:buChar char="•"/>
            </a:pPr>
            <a:r>
              <a:rPr lang="en-US" dirty="0"/>
              <a:t>Tree trunk and root plate</a:t>
            </a:r>
          </a:p>
          <a:p>
            <a:pPr indent="-228600" defTabSz="914400">
              <a:lnSpc>
                <a:spcPct val="90000"/>
              </a:lnSpc>
              <a:buFont typeface="Arial" panose="020B0604020202020204" pitchFamily="34" charset="0"/>
              <a:buChar char="•"/>
            </a:pPr>
            <a:r>
              <a:rPr lang="en-US" dirty="0"/>
              <a:t>Smaller branches may be pinched, creating spring poles</a:t>
            </a:r>
          </a:p>
        </p:txBody>
      </p:sp>
    </p:spTree>
    <p:extLst>
      <p:ext uri="{BB962C8B-B14F-4D97-AF65-F5344CB8AC3E}">
        <p14:creationId xmlns:p14="http://schemas.microsoft.com/office/powerpoint/2010/main" val="32630145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6887-3468-D841-B6EA-56B9C4054F77}"/>
              </a:ext>
            </a:extLst>
          </p:cNvPr>
          <p:cNvSpPr>
            <a:spLocks noGrp="1"/>
          </p:cNvSpPr>
          <p:nvPr>
            <p:ph type="title"/>
          </p:nvPr>
        </p:nvSpPr>
        <p:spPr/>
        <p:txBody>
          <a:bodyPr/>
          <a:lstStyle/>
          <a:p>
            <a:endParaRPr lang="en-US" dirty="0"/>
          </a:p>
        </p:txBody>
      </p:sp>
      <p:pic>
        <p:nvPicPr>
          <p:cNvPr id="5" name="Content Placeholder 4" descr="A river running through a forest&#10;&#10;Description automatically generated">
            <a:extLst>
              <a:ext uri="{FF2B5EF4-FFF2-40B4-BE49-F238E27FC236}">
                <a16:creationId xmlns:a16="http://schemas.microsoft.com/office/drawing/2014/main" id="{7B0CB7F5-CDEF-8644-A0DC-F9AA575EE0D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6152444" y="837261"/>
            <a:ext cx="6858000" cy="5183477"/>
          </a:xfrm>
        </p:spPr>
      </p:pic>
      <p:pic>
        <p:nvPicPr>
          <p:cNvPr id="13" name="Picture 12" descr="A tree in a forest&#10;&#10;Description automatically generated">
            <a:extLst>
              <a:ext uri="{FF2B5EF4-FFF2-40B4-BE49-F238E27FC236}">
                <a16:creationId xmlns:a16="http://schemas.microsoft.com/office/drawing/2014/main" id="{C93F09E6-B014-4644-BA1A-79586959896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65000"/>
                    </a14:imgEffect>
                  </a14:imgLayer>
                </a14:imgProps>
              </a:ext>
              <a:ext uri="{28A0092B-C50C-407E-A947-70E740481C1C}">
                <a14:useLocalDpi xmlns:a14="http://schemas.microsoft.com/office/drawing/2010/main"/>
              </a:ext>
            </a:extLst>
          </a:blip>
          <a:srcRect/>
          <a:stretch/>
        </p:blipFill>
        <p:spPr>
          <a:xfrm>
            <a:off x="0" y="26651"/>
            <a:ext cx="2740367" cy="6858000"/>
          </a:xfrm>
          <a:prstGeom prst="rect">
            <a:avLst/>
          </a:prstGeom>
        </p:spPr>
      </p:pic>
      <p:pic>
        <p:nvPicPr>
          <p:cNvPr id="9" name="Picture 8" descr="A bench in front of a lake surrounded by trees&#10;&#10;Description automatically generated">
            <a:extLst>
              <a:ext uri="{FF2B5EF4-FFF2-40B4-BE49-F238E27FC236}">
                <a16:creationId xmlns:a16="http://schemas.microsoft.com/office/drawing/2014/main" id="{88744556-5D1B-BC46-8A1D-D478ACC50C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3026375" y="-251285"/>
            <a:ext cx="3677323" cy="4179893"/>
          </a:xfrm>
          <a:prstGeom prst="rect">
            <a:avLst/>
          </a:prstGeom>
        </p:spPr>
      </p:pic>
      <p:pic>
        <p:nvPicPr>
          <p:cNvPr id="11" name="Picture 10" descr="A tree in front of a house&#10;&#10;Description automatically generated">
            <a:extLst>
              <a:ext uri="{FF2B5EF4-FFF2-40B4-BE49-F238E27FC236}">
                <a16:creationId xmlns:a16="http://schemas.microsoft.com/office/drawing/2014/main" id="{7061D21B-F1AF-3A47-B7E6-D96AB84E918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75091" y="3751245"/>
            <a:ext cx="4179892" cy="3133406"/>
          </a:xfrm>
          <a:prstGeom prst="rect">
            <a:avLst/>
          </a:prstGeom>
          <a:effectLst/>
        </p:spPr>
      </p:pic>
    </p:spTree>
    <p:extLst>
      <p:ext uri="{BB962C8B-B14F-4D97-AF65-F5344CB8AC3E}">
        <p14:creationId xmlns:p14="http://schemas.microsoft.com/office/powerpoint/2010/main" val="3036135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43251E-68FC-AE4A-A78E-2C1A47AC5B2E}"/>
              </a:ext>
            </a:extLst>
          </p:cNvPr>
          <p:cNvSpPr txBox="1"/>
          <p:nvPr/>
        </p:nvSpPr>
        <p:spPr>
          <a:xfrm>
            <a:off x="8135434" y="744658"/>
            <a:ext cx="1507720" cy="769441"/>
          </a:xfrm>
          <a:prstGeom prst="rect">
            <a:avLst/>
          </a:prstGeom>
          <a:noFill/>
        </p:spPr>
        <p:txBody>
          <a:bodyPr wrap="none" rtlCol="0">
            <a:spAutoFit/>
          </a:bodyPr>
          <a:lstStyle/>
          <a:p>
            <a:r>
              <a:rPr lang="en-US" sz="4400" dirty="0"/>
              <a:t>Wires</a:t>
            </a:r>
          </a:p>
        </p:txBody>
      </p:sp>
      <p:pic>
        <p:nvPicPr>
          <p:cNvPr id="8" name="Picture 7">
            <a:extLst>
              <a:ext uri="{FF2B5EF4-FFF2-40B4-BE49-F238E27FC236}">
                <a16:creationId xmlns:a16="http://schemas.microsoft.com/office/drawing/2014/main" id="{C45640D9-21D5-D14D-BCDC-B06AFC3CCF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9638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Power Line Throws Log like a Twig || ViralHog">
            <a:hlinkClick r:id="" action="ppaction://media"/>
            <a:extLst>
              <a:ext uri="{FF2B5EF4-FFF2-40B4-BE49-F238E27FC236}">
                <a16:creationId xmlns:a16="http://schemas.microsoft.com/office/drawing/2014/main" id="{BAAFC47D-6C5B-454A-BCF7-3F0FEE833396}"/>
              </a:ext>
            </a:extLst>
          </p:cNvPr>
          <p:cNvPicPr>
            <a:picLocks noGrp="1" noRot="1" noChangeAspect="1"/>
          </p:cNvPicPr>
          <p:nvPr>
            <p:ph idx="4294967295"/>
            <a:videoFile r:link="rId1"/>
          </p:nvPr>
        </p:nvPicPr>
        <p:blipFill>
          <a:blip r:embed="rId4"/>
          <a:stretch>
            <a:fillRect/>
          </a:stretch>
        </p:blipFill>
        <p:spPr>
          <a:xfrm>
            <a:off x="1537598" y="0"/>
            <a:ext cx="9116803" cy="6833625"/>
          </a:xfrm>
          <a:prstGeom prst="rect">
            <a:avLst/>
          </a:prstGeom>
        </p:spPr>
      </p:pic>
    </p:spTree>
    <p:extLst>
      <p:ext uri="{BB962C8B-B14F-4D97-AF65-F5344CB8AC3E}">
        <p14:creationId xmlns:p14="http://schemas.microsoft.com/office/powerpoint/2010/main" val="219820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BEC47B7-7CB0-1545-BBF7-25E22649547D}"/>
              </a:ext>
            </a:extLst>
          </p:cNvPr>
          <p:cNvSpPr txBox="1"/>
          <p:nvPr/>
        </p:nvSpPr>
        <p:spPr>
          <a:xfrm>
            <a:off x="496872" y="4580486"/>
            <a:ext cx="1507720" cy="769441"/>
          </a:xfrm>
          <a:prstGeom prst="rect">
            <a:avLst/>
          </a:prstGeom>
          <a:noFill/>
        </p:spPr>
        <p:txBody>
          <a:bodyPr wrap="none" rtlCol="0">
            <a:spAutoFit/>
          </a:bodyPr>
          <a:lstStyle/>
          <a:p>
            <a:r>
              <a:rPr lang="en-US" sz="4400" dirty="0"/>
              <a:t>Wires</a:t>
            </a:r>
          </a:p>
        </p:txBody>
      </p:sp>
      <p:pic>
        <p:nvPicPr>
          <p:cNvPr id="6" name="Picture 5">
            <a:extLst>
              <a:ext uri="{FF2B5EF4-FFF2-40B4-BE49-F238E27FC236}">
                <a16:creationId xmlns:a16="http://schemas.microsoft.com/office/drawing/2014/main" id="{F52F9163-3FD4-754F-82D3-3D5285954D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6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690B68-4017-5344-AEE2-BE2A366E4DEE}"/>
              </a:ext>
            </a:extLst>
          </p:cNvPr>
          <p:cNvSpPr>
            <a:spLocks noGrp="1"/>
          </p:cNvSpPr>
          <p:nvPr>
            <p:ph type="title"/>
          </p:nvPr>
        </p:nvSpPr>
        <p:spPr>
          <a:xfrm>
            <a:off x="863029" y="1012004"/>
            <a:ext cx="3416158" cy="4795408"/>
          </a:xfrm>
        </p:spPr>
        <p:txBody>
          <a:bodyPr>
            <a:normAutofit/>
          </a:bodyPr>
          <a:lstStyle/>
          <a:p>
            <a:r>
              <a:rPr lang="en-US">
                <a:solidFill>
                  <a:srgbClr val="FFFFFF"/>
                </a:solidFill>
              </a:rPr>
              <a:t>Before Starting</a:t>
            </a:r>
          </a:p>
        </p:txBody>
      </p:sp>
      <p:graphicFrame>
        <p:nvGraphicFramePr>
          <p:cNvPr id="6" name="Content Placeholder 2">
            <a:extLst>
              <a:ext uri="{FF2B5EF4-FFF2-40B4-BE49-F238E27FC236}">
                <a16:creationId xmlns:a16="http://schemas.microsoft.com/office/drawing/2014/main" id="{69ADE5F0-8670-4086-870E-24D49DBCF88E}"/>
              </a:ext>
            </a:extLst>
          </p:cNvPr>
          <p:cNvGraphicFramePr>
            <a:graphicFrameLocks noGrp="1"/>
          </p:cNvGraphicFramePr>
          <p:nvPr>
            <p:ph idx="1"/>
            <p:extLst>
              <p:ext uri="{D42A27DB-BD31-4B8C-83A1-F6EECF244321}">
                <p14:modId xmlns:p14="http://schemas.microsoft.com/office/powerpoint/2010/main" val="217375472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4676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IMG_0736">
            <a:hlinkClick r:id="" action="ppaction://media"/>
            <a:extLst>
              <a:ext uri="{FF2B5EF4-FFF2-40B4-BE49-F238E27FC236}">
                <a16:creationId xmlns:a16="http://schemas.microsoft.com/office/drawing/2014/main" id="{4D1EAEA8-A23F-6E41-9627-7215AA849C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1173" y="0"/>
            <a:ext cx="3869654" cy="6879385"/>
          </a:xfrm>
          <a:prstGeom prst="rect">
            <a:avLst/>
          </a:prstGeom>
        </p:spPr>
      </p:pic>
    </p:spTree>
    <p:extLst>
      <p:ext uri="{BB962C8B-B14F-4D97-AF65-F5344CB8AC3E}">
        <p14:creationId xmlns:p14="http://schemas.microsoft.com/office/powerpoint/2010/main" val="273715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35CF55-FFDC-164E-B7F1-4CD4456927AD}"/>
              </a:ext>
            </a:extLst>
          </p:cNvPr>
          <p:cNvSpPr txBox="1"/>
          <p:nvPr/>
        </p:nvSpPr>
        <p:spPr>
          <a:xfrm>
            <a:off x="3720141" y="359937"/>
            <a:ext cx="1507720" cy="769441"/>
          </a:xfrm>
          <a:prstGeom prst="rect">
            <a:avLst/>
          </a:prstGeom>
          <a:noFill/>
        </p:spPr>
        <p:txBody>
          <a:bodyPr wrap="square" rtlCol="0">
            <a:spAutoFit/>
          </a:bodyPr>
          <a:lstStyle/>
          <a:p>
            <a:r>
              <a:rPr lang="en-US" sz="4400" dirty="0"/>
              <a:t>Wires</a:t>
            </a:r>
          </a:p>
        </p:txBody>
      </p:sp>
      <p:pic>
        <p:nvPicPr>
          <p:cNvPr id="5" name="Picture 4">
            <a:extLst>
              <a:ext uri="{FF2B5EF4-FFF2-40B4-BE49-F238E27FC236}">
                <a16:creationId xmlns:a16="http://schemas.microsoft.com/office/drawing/2014/main" id="{532526E7-4903-084B-A350-52F6FB1663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758A2FB2-AE5A-E246-9BDB-B324AE534F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4001" y="1053815"/>
            <a:ext cx="6245406" cy="3983414"/>
          </a:xfrm>
          <a:prstGeom prst="rect">
            <a:avLst/>
          </a:prstGeom>
        </p:spPr>
      </p:pic>
      <p:grpSp>
        <p:nvGrpSpPr>
          <p:cNvPr id="16" name="Group 15">
            <a:extLst>
              <a:ext uri="{FF2B5EF4-FFF2-40B4-BE49-F238E27FC236}">
                <a16:creationId xmlns:a16="http://schemas.microsoft.com/office/drawing/2014/main" id="{E591295C-5FC8-1E4B-9CF3-015A6677528B}"/>
              </a:ext>
            </a:extLst>
          </p:cNvPr>
          <p:cNvGrpSpPr/>
          <p:nvPr/>
        </p:nvGrpSpPr>
        <p:grpSpPr>
          <a:xfrm>
            <a:off x="4373586" y="2501382"/>
            <a:ext cx="2806122" cy="2827268"/>
            <a:chOff x="1195671" y="2908041"/>
            <a:chExt cx="2806122" cy="2827268"/>
          </a:xfrm>
        </p:grpSpPr>
        <p:pic>
          <p:nvPicPr>
            <p:cNvPr id="13" name="Picture 12" descr="A close up of a logo&#10;&#10;Description automatically generated">
              <a:extLst>
                <a:ext uri="{FF2B5EF4-FFF2-40B4-BE49-F238E27FC236}">
                  <a16:creationId xmlns:a16="http://schemas.microsoft.com/office/drawing/2014/main" id="{01DBA5FA-0010-7041-98EC-EDCF339C6F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5671" y="3530558"/>
              <a:ext cx="2301008" cy="2204751"/>
            </a:xfrm>
            <a:prstGeom prst="rect">
              <a:avLst/>
            </a:prstGeom>
          </p:spPr>
        </p:pic>
        <p:sp>
          <p:nvSpPr>
            <p:cNvPr id="14" name="Freeform 13">
              <a:extLst>
                <a:ext uri="{FF2B5EF4-FFF2-40B4-BE49-F238E27FC236}">
                  <a16:creationId xmlns:a16="http://schemas.microsoft.com/office/drawing/2014/main" id="{7931FFC1-9BF4-8447-ACB2-DDD451C71351}"/>
                </a:ext>
              </a:extLst>
            </p:cNvPr>
            <p:cNvSpPr/>
            <p:nvPr/>
          </p:nvSpPr>
          <p:spPr>
            <a:xfrm>
              <a:off x="2519356" y="2908041"/>
              <a:ext cx="1482437" cy="2105891"/>
            </a:xfrm>
            <a:custGeom>
              <a:avLst/>
              <a:gdLst>
                <a:gd name="connsiteX0" fmla="*/ 13855 w 1482437"/>
                <a:gd name="connsiteY0" fmla="*/ 2036619 h 2105891"/>
                <a:gd name="connsiteX1" fmla="*/ 1482437 w 1482437"/>
                <a:gd name="connsiteY1" fmla="*/ 0 h 2105891"/>
                <a:gd name="connsiteX2" fmla="*/ 0 w 1482437"/>
                <a:gd name="connsiteY2" fmla="*/ 2105891 h 2105891"/>
                <a:gd name="connsiteX3" fmla="*/ 0 w 1482437"/>
                <a:gd name="connsiteY3" fmla="*/ 2105891 h 2105891"/>
              </a:gdLst>
              <a:ahLst/>
              <a:cxnLst>
                <a:cxn ang="0">
                  <a:pos x="connsiteX0" y="connsiteY0"/>
                </a:cxn>
                <a:cxn ang="0">
                  <a:pos x="connsiteX1" y="connsiteY1"/>
                </a:cxn>
                <a:cxn ang="0">
                  <a:pos x="connsiteX2" y="connsiteY2"/>
                </a:cxn>
                <a:cxn ang="0">
                  <a:pos x="connsiteX3" y="connsiteY3"/>
                </a:cxn>
              </a:cxnLst>
              <a:rect l="l" t="t" r="r" b="b"/>
              <a:pathLst>
                <a:path w="1482437" h="2105891">
                  <a:moveTo>
                    <a:pt x="13855" y="2036619"/>
                  </a:moveTo>
                  <a:lnTo>
                    <a:pt x="1482437" y="0"/>
                  </a:lnTo>
                  <a:cubicBezTo>
                    <a:pt x="1480128" y="11545"/>
                    <a:pt x="0" y="2105891"/>
                    <a:pt x="0" y="2105891"/>
                  </a:cubicBezTo>
                  <a:lnTo>
                    <a:pt x="0" y="2105891"/>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2F5536B-AD6A-DD4D-9E8B-C96474A7280A}"/>
                </a:ext>
              </a:extLst>
            </p:cNvPr>
            <p:cNvCxnSpPr>
              <a:endCxn id="14" idx="2"/>
            </p:cNvCxnSpPr>
            <p:nvPr/>
          </p:nvCxnSpPr>
          <p:spPr>
            <a:xfrm>
              <a:off x="2172993" y="4972369"/>
              <a:ext cx="346363" cy="41563"/>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71097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F4F7CED-5FF5-074B-A707-BF35367F36BB}"/>
              </a:ext>
            </a:extLst>
          </p:cNvPr>
          <p:cNvSpPr txBox="1"/>
          <p:nvPr/>
        </p:nvSpPr>
        <p:spPr>
          <a:xfrm>
            <a:off x="6537023" y="528771"/>
            <a:ext cx="5006336" cy="1325563"/>
          </a:xfrm>
          <a:prstGeom prst="rect">
            <a:avLst/>
          </a:prstGeom>
        </p:spPr>
        <p:txBody>
          <a:bodyPr vert="horz" lIns="91440" tIns="45720" rIns="91440" bIns="45720" rtlCol="0" anchor="ctr">
            <a:noAutofit/>
          </a:bodyPr>
          <a:lstStyle/>
          <a:p>
            <a:pPr defTabSz="914400">
              <a:lnSpc>
                <a:spcPct val="90000"/>
              </a:lnSpc>
              <a:spcBef>
                <a:spcPct val="0"/>
              </a:spcBef>
              <a:spcAft>
                <a:spcPts val="600"/>
              </a:spcAft>
            </a:pPr>
            <a:r>
              <a:rPr lang="en-US" sz="4400" kern="1200" dirty="0">
                <a:solidFill>
                  <a:schemeClr val="tx1"/>
                </a:solidFill>
                <a:latin typeface="+mj-lt"/>
                <a:ea typeface="+mj-ea"/>
                <a:cs typeface="+mj-cs"/>
              </a:rPr>
              <a:t>Compression and Tension Wood</a:t>
            </a:r>
          </a:p>
        </p:txBody>
      </p:sp>
      <p:sp>
        <p:nvSpPr>
          <p:cNvPr id="20" name="Freeform: Shape 1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text on a white background&#10;&#10;Description automatically generated">
            <a:extLst>
              <a:ext uri="{FF2B5EF4-FFF2-40B4-BE49-F238E27FC236}">
                <a16:creationId xmlns:a16="http://schemas.microsoft.com/office/drawing/2014/main" id="{9869C9EE-014D-9140-B5A7-A00E680697E5}"/>
              </a:ext>
            </a:extLst>
          </p:cNvPr>
          <p:cNvPicPr>
            <a:picLocks noChangeAspect="1"/>
          </p:cNvPicPr>
          <p:nvPr/>
        </p:nvPicPr>
        <p:blipFill>
          <a:blip r:embed="rId3"/>
          <a:stretch>
            <a:fillRect/>
          </a:stretch>
        </p:blipFill>
        <p:spPr>
          <a:xfrm>
            <a:off x="0" y="711868"/>
            <a:ext cx="5204973" cy="3815162"/>
          </a:xfrm>
          <a:prstGeom prst="rect">
            <a:avLst/>
          </a:prstGeom>
        </p:spPr>
      </p:pic>
      <p:sp>
        <p:nvSpPr>
          <p:cNvPr id="3" name="Content Placeholder 2">
            <a:extLst>
              <a:ext uri="{FF2B5EF4-FFF2-40B4-BE49-F238E27FC236}">
                <a16:creationId xmlns:a16="http://schemas.microsoft.com/office/drawing/2014/main" id="{5F7E5990-233A-2A4B-AF44-12C15976120E}"/>
              </a:ext>
            </a:extLst>
          </p:cNvPr>
          <p:cNvSpPr>
            <a:spLocks noGrp="1"/>
          </p:cNvSpPr>
          <p:nvPr>
            <p:ph idx="1"/>
          </p:nvPr>
        </p:nvSpPr>
        <p:spPr>
          <a:xfrm>
            <a:off x="6658043" y="1854334"/>
            <a:ext cx="5169715" cy="4199332"/>
          </a:xfrm>
        </p:spPr>
        <p:txBody>
          <a:bodyPr vert="horz" lIns="91440" tIns="45720" rIns="91440" bIns="45720" rtlCol="0" anchor="t">
            <a:noAutofit/>
          </a:bodyPr>
          <a:lstStyle/>
          <a:p>
            <a:pPr indent="-228600" defTabSz="914400">
              <a:lnSpc>
                <a:spcPct val="90000"/>
              </a:lnSpc>
              <a:buFont typeface="Arial" panose="020B0604020202020204" pitchFamily="34" charset="0"/>
              <a:buChar char="•"/>
            </a:pPr>
            <a:r>
              <a:rPr lang="en-US" sz="3600" dirty="0"/>
              <a:t>Compression – pinch kickback</a:t>
            </a:r>
          </a:p>
          <a:p>
            <a:pPr indent="-228600" defTabSz="914400">
              <a:lnSpc>
                <a:spcPct val="90000"/>
              </a:lnSpc>
              <a:buFont typeface="Arial" panose="020B0604020202020204" pitchFamily="34" charset="0"/>
              <a:buChar char="•"/>
            </a:pPr>
            <a:r>
              <a:rPr lang="en-US" sz="3600" dirty="0"/>
              <a:t>Tension – barber chair or spring pole</a:t>
            </a:r>
          </a:p>
          <a:p>
            <a:pPr indent="-228600" defTabSz="914400">
              <a:lnSpc>
                <a:spcPct val="90000"/>
              </a:lnSpc>
              <a:buFont typeface="Arial" panose="020B0604020202020204" pitchFamily="34" charset="0"/>
              <a:buChar char="•"/>
            </a:pPr>
            <a:r>
              <a:rPr lang="en-US" sz="3600" dirty="0"/>
              <a:t>In general - Notch in compression wood, back cut in tension wood</a:t>
            </a:r>
          </a:p>
        </p:txBody>
      </p:sp>
    </p:spTree>
    <p:extLst>
      <p:ext uri="{BB962C8B-B14F-4D97-AF65-F5344CB8AC3E}">
        <p14:creationId xmlns:p14="http://schemas.microsoft.com/office/powerpoint/2010/main" val="344273317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527B5-0E73-4946-8AFE-3C388AE895D6}"/>
              </a:ext>
            </a:extLst>
          </p:cNvPr>
          <p:cNvPicPr>
            <a:picLocks noChangeAspect="1"/>
          </p:cNvPicPr>
          <p:nvPr/>
        </p:nvPicPr>
        <p:blipFill>
          <a:blip r:embed="rId3"/>
          <a:stretch>
            <a:fillRect/>
          </a:stretch>
        </p:blipFill>
        <p:spPr>
          <a:xfrm>
            <a:off x="3407625" y="0"/>
            <a:ext cx="5376749" cy="6858000"/>
          </a:xfrm>
          <a:prstGeom prst="rect">
            <a:avLst/>
          </a:prstGeom>
        </p:spPr>
      </p:pic>
      <p:pic>
        <p:nvPicPr>
          <p:cNvPr id="6" name="Picture 5">
            <a:extLst>
              <a:ext uri="{FF2B5EF4-FFF2-40B4-BE49-F238E27FC236}">
                <a16:creationId xmlns:a16="http://schemas.microsoft.com/office/drawing/2014/main" id="{48C1A272-72BB-9943-B0AC-3D2CB3F518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2931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4322C7-28D9-EF40-B4B8-7FD52ECAED37}"/>
              </a:ext>
            </a:extLst>
          </p:cNvPr>
          <p:cNvPicPr>
            <a:picLocks noChangeAspect="1"/>
          </p:cNvPicPr>
          <p:nvPr/>
        </p:nvPicPr>
        <p:blipFill>
          <a:blip r:embed="rId3"/>
          <a:stretch>
            <a:fillRect/>
          </a:stretch>
        </p:blipFill>
        <p:spPr>
          <a:xfrm>
            <a:off x="1509636" y="368300"/>
            <a:ext cx="10071100" cy="6121400"/>
          </a:xfrm>
          <a:prstGeom prst="rect">
            <a:avLst/>
          </a:prstGeom>
        </p:spPr>
      </p:pic>
      <p:pic>
        <p:nvPicPr>
          <p:cNvPr id="3" name="Picture 2">
            <a:extLst>
              <a:ext uri="{FF2B5EF4-FFF2-40B4-BE49-F238E27FC236}">
                <a16:creationId xmlns:a16="http://schemas.microsoft.com/office/drawing/2014/main" id="{FC973E49-480E-FC4A-9310-02E38AEC60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5984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E5CFBD6B-2A43-9F46-83CE-57A694DDDD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2076" y="-563302"/>
            <a:ext cx="14584076" cy="7421302"/>
          </a:xfrm>
          <a:prstGeom prst="rect">
            <a:avLst/>
          </a:prstGeom>
        </p:spPr>
      </p:pic>
      <p:sp>
        <p:nvSpPr>
          <p:cNvPr id="8" name="Up Arrow 7">
            <a:extLst>
              <a:ext uri="{FF2B5EF4-FFF2-40B4-BE49-F238E27FC236}">
                <a16:creationId xmlns:a16="http://schemas.microsoft.com/office/drawing/2014/main" id="{49A46C35-9ECC-1A4A-88C7-9543235014AC}"/>
              </a:ext>
            </a:extLst>
          </p:cNvPr>
          <p:cNvSpPr/>
          <p:nvPr/>
        </p:nvSpPr>
        <p:spPr>
          <a:xfrm>
            <a:off x="8154649" y="4227226"/>
            <a:ext cx="479685" cy="1019331"/>
          </a:xfrm>
          <a:prstGeom prst="upArrow">
            <a:avLst/>
          </a:prstGeom>
          <a:gradFill>
            <a:gsLst>
              <a:gs pos="0">
                <a:schemeClr val="accent3">
                  <a:lumMod val="75000"/>
                </a:schemeClr>
              </a:gs>
              <a:gs pos="99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 Arrow 8">
            <a:extLst>
              <a:ext uri="{FF2B5EF4-FFF2-40B4-BE49-F238E27FC236}">
                <a16:creationId xmlns:a16="http://schemas.microsoft.com/office/drawing/2014/main" id="{5818D03B-7FD9-A447-9734-6ECD8D96B7C2}"/>
              </a:ext>
            </a:extLst>
          </p:cNvPr>
          <p:cNvSpPr/>
          <p:nvPr/>
        </p:nvSpPr>
        <p:spPr>
          <a:xfrm rot="10800000">
            <a:off x="2251022" y="3207895"/>
            <a:ext cx="479685" cy="1019331"/>
          </a:xfrm>
          <a:prstGeom prst="upArrow">
            <a:avLst/>
          </a:prstGeom>
          <a:gradFill>
            <a:gsLst>
              <a:gs pos="0">
                <a:schemeClr val="accent3">
                  <a:lumMod val="75000"/>
                </a:schemeClr>
              </a:gs>
              <a:gs pos="99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10A0BB7-95F5-9844-B094-066FC638BD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6151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48FBEBB-01F4-4F4C-BDEF-0891CCB6CCF8}"/>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2600" dirty="0">
                <a:solidFill>
                  <a:srgbClr val="FFFFFF"/>
                </a:solidFill>
                <a:latin typeface="+mj-lt"/>
                <a:ea typeface="+mj-ea"/>
                <a:cs typeface="+mj-cs"/>
              </a:rPr>
              <a:t>Uprooted Trees</a:t>
            </a:r>
          </a:p>
        </p:txBody>
      </p:sp>
      <p:cxnSp>
        <p:nvCxnSpPr>
          <p:cNvPr id="22" name="Straight Connector 2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9519D8F-CB7A-0D42-A0EF-2AB7B3C9C423}"/>
              </a:ext>
            </a:extLst>
          </p:cNvPr>
          <p:cNvPicPr>
            <a:picLocks noChangeAspect="1"/>
          </p:cNvPicPr>
          <p:nvPr/>
        </p:nvPicPr>
        <p:blipFill>
          <a:blip r:embed="rId3"/>
          <a:stretch>
            <a:fillRect/>
          </a:stretch>
        </p:blipFill>
        <p:spPr>
          <a:xfrm>
            <a:off x="1334050" y="2905791"/>
            <a:ext cx="3968558" cy="2908890"/>
          </a:xfrm>
          <a:prstGeom prst="rect">
            <a:avLst/>
          </a:prstGeom>
        </p:spPr>
      </p:pic>
      <p:cxnSp>
        <p:nvCxnSpPr>
          <p:cNvPr id="24" name="Straight Connector 2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ree, outdoor, sky, ground&#10;&#10;Description automatically generated">
            <a:extLst>
              <a:ext uri="{FF2B5EF4-FFF2-40B4-BE49-F238E27FC236}">
                <a16:creationId xmlns:a16="http://schemas.microsoft.com/office/drawing/2014/main" id="{3417E911-67C2-EA42-9C2F-2AD509D672AD}"/>
              </a:ext>
            </a:extLst>
          </p:cNvPr>
          <p:cNvPicPr>
            <a:picLocks noGrp="1" noChangeAspect="1"/>
          </p:cNvPicPr>
          <p:nvPr>
            <p:ph idx="4294967295"/>
          </p:nvPr>
        </p:nvPicPr>
        <p:blipFill>
          <a:blip r:embed="rId4" cstate="screen">
            <a:extLst>
              <a:ext uri="{28A0092B-C50C-407E-A947-70E740481C1C}">
                <a14:useLocalDpi xmlns:a14="http://schemas.microsoft.com/office/drawing/2010/main"/>
              </a:ext>
            </a:extLst>
          </a:blip>
          <a:stretch>
            <a:fillRect/>
          </a:stretch>
        </p:blipFill>
        <p:spPr>
          <a:xfrm>
            <a:off x="6445073" y="2611544"/>
            <a:ext cx="5455917" cy="3628184"/>
          </a:xfrm>
          <a:prstGeom prst="rect">
            <a:avLst/>
          </a:prstGeom>
        </p:spPr>
      </p:pic>
    </p:spTree>
    <p:extLst>
      <p:ext uri="{BB962C8B-B14F-4D97-AF65-F5344CB8AC3E}">
        <p14:creationId xmlns:p14="http://schemas.microsoft.com/office/powerpoint/2010/main" val="2226614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B944633-2DC9-0041-896D-FD7D95FDDA83}"/>
              </a:ext>
            </a:extLst>
          </p:cNvPr>
          <p:cNvPicPr>
            <a:picLocks noGrp="1" noChangeAspect="1"/>
          </p:cNvPicPr>
          <p:nvPr>
            <p:ph idx="1"/>
          </p:nvPr>
        </p:nvPicPr>
        <p:blipFill>
          <a:blip r:embed="rId3"/>
          <a:stretch>
            <a:fillRect/>
          </a:stretch>
        </p:blipFill>
        <p:spPr>
          <a:xfrm>
            <a:off x="3147112" y="1166018"/>
            <a:ext cx="8783056" cy="4525963"/>
          </a:xfrm>
        </p:spPr>
      </p:pic>
      <p:sp>
        <p:nvSpPr>
          <p:cNvPr id="6" name="Rounded Rectangle 4">
            <a:extLst>
              <a:ext uri="{FF2B5EF4-FFF2-40B4-BE49-F238E27FC236}">
                <a16:creationId xmlns:a16="http://schemas.microsoft.com/office/drawing/2014/main" id="{E8E771C4-B127-244C-B675-5E3E56908966}"/>
              </a:ext>
            </a:extLst>
          </p:cNvPr>
          <p:cNvSpPr txBox="1"/>
          <p:nvPr/>
        </p:nvSpPr>
        <p:spPr>
          <a:xfrm>
            <a:off x="640080" y="2074363"/>
            <a:ext cx="2752354" cy="2709275"/>
          </a:xfrm>
          <a:prstGeom prst="ellipse">
            <a:avLst/>
          </a:prstGeom>
          <a:solidFill>
            <a:srgbClr val="262626"/>
          </a:solidFill>
          <a:ln w="174625" cmpd="thinThick">
            <a:solidFill>
              <a:srgbClr val="262626"/>
            </a:solidFill>
          </a:ln>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gn="ctr" defTabSz="914400">
              <a:lnSpc>
                <a:spcPct val="90000"/>
              </a:lnSpc>
              <a:spcBef>
                <a:spcPct val="0"/>
              </a:spcBef>
              <a:spcAft>
                <a:spcPct val="35000"/>
              </a:spcAft>
            </a:pPr>
            <a:r>
              <a:rPr lang="en-US" sz="2600" kern="1200" dirty="0">
                <a:solidFill>
                  <a:srgbClr val="FFFFFF"/>
                </a:solidFill>
                <a:latin typeface="+mj-lt"/>
                <a:ea typeface="+mj-ea"/>
                <a:cs typeface="+mj-cs"/>
              </a:rPr>
              <a:t>Pedestal and Root Plate</a:t>
            </a:r>
          </a:p>
        </p:txBody>
      </p:sp>
      <p:pic>
        <p:nvPicPr>
          <p:cNvPr id="9" name="Picture 8">
            <a:extLst>
              <a:ext uri="{FF2B5EF4-FFF2-40B4-BE49-F238E27FC236}">
                <a16:creationId xmlns:a16="http://schemas.microsoft.com/office/drawing/2014/main" id="{45D3D0CA-3129-D549-9D18-F88C94DADD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9936" y="328087"/>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1171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4">
            <a:extLst>
              <a:ext uri="{FF2B5EF4-FFF2-40B4-BE49-F238E27FC236}">
                <a16:creationId xmlns:a16="http://schemas.microsoft.com/office/drawing/2014/main" id="{E8E771C4-B127-244C-B675-5E3E56908966}"/>
              </a:ext>
            </a:extLst>
          </p:cNvPr>
          <p:cNvSpPr txBox="1"/>
          <p:nvPr/>
        </p:nvSpPr>
        <p:spPr>
          <a:xfrm>
            <a:off x="640080" y="2074363"/>
            <a:ext cx="2752354" cy="2709275"/>
          </a:xfrm>
          <a:prstGeom prst="ellipse">
            <a:avLst/>
          </a:prstGeom>
          <a:solidFill>
            <a:srgbClr val="262626"/>
          </a:solidFill>
          <a:ln w="174625" cmpd="thinThick">
            <a:solidFill>
              <a:srgbClr val="262626"/>
            </a:solidFill>
          </a:ln>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gn="ctr" defTabSz="914400">
              <a:lnSpc>
                <a:spcPct val="90000"/>
              </a:lnSpc>
              <a:spcBef>
                <a:spcPct val="0"/>
              </a:spcBef>
              <a:spcAft>
                <a:spcPct val="35000"/>
              </a:spcAft>
            </a:pPr>
            <a:r>
              <a:rPr lang="en-US" sz="2600" kern="1200">
                <a:solidFill>
                  <a:srgbClr val="FFFFFF"/>
                </a:solidFill>
                <a:latin typeface="+mj-lt"/>
                <a:ea typeface="+mj-ea"/>
                <a:cs typeface="+mj-cs"/>
              </a:rPr>
              <a:t>Pedestal and Root Plate</a:t>
            </a:r>
          </a:p>
        </p:txBody>
      </p:sp>
      <p:pic>
        <p:nvPicPr>
          <p:cNvPr id="9" name="Picture 8">
            <a:extLst>
              <a:ext uri="{FF2B5EF4-FFF2-40B4-BE49-F238E27FC236}">
                <a16:creationId xmlns:a16="http://schemas.microsoft.com/office/drawing/2014/main" id="{45D3D0CA-3129-D549-9D18-F88C94DADD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936" y="357271"/>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F2372271-BD68-F24B-A4BD-ADBFFB625BE0}"/>
              </a:ext>
            </a:extLst>
          </p:cNvPr>
          <p:cNvPicPr>
            <a:picLocks noChangeAspect="1"/>
          </p:cNvPicPr>
          <p:nvPr/>
        </p:nvPicPr>
        <p:blipFill>
          <a:blip r:embed="rId4"/>
          <a:stretch>
            <a:fillRect/>
          </a:stretch>
        </p:blipFill>
        <p:spPr>
          <a:xfrm>
            <a:off x="2258919" y="1363111"/>
            <a:ext cx="9547564" cy="4900660"/>
          </a:xfrm>
          <a:prstGeom prst="rect">
            <a:avLst/>
          </a:prstGeom>
        </p:spPr>
      </p:pic>
    </p:spTree>
    <p:extLst>
      <p:ext uri="{BB962C8B-B14F-4D97-AF65-F5344CB8AC3E}">
        <p14:creationId xmlns:p14="http://schemas.microsoft.com/office/powerpoint/2010/main" val="2072297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4AEF96-173B-0640-B1D7-71564F2FD04C}"/>
              </a:ext>
            </a:extLst>
          </p:cNvPr>
          <p:cNvPicPr>
            <a:picLocks noChangeAspect="1"/>
          </p:cNvPicPr>
          <p:nvPr/>
        </p:nvPicPr>
        <p:blipFill>
          <a:blip r:embed="rId3"/>
          <a:stretch>
            <a:fillRect/>
          </a:stretch>
        </p:blipFill>
        <p:spPr>
          <a:xfrm>
            <a:off x="-137383" y="252933"/>
            <a:ext cx="12192000" cy="6352134"/>
          </a:xfrm>
          <a:prstGeom prst="rect">
            <a:avLst/>
          </a:prstGeom>
        </p:spPr>
      </p:pic>
      <p:pic>
        <p:nvPicPr>
          <p:cNvPr id="18" name="Picture 17">
            <a:extLst>
              <a:ext uri="{FF2B5EF4-FFF2-40B4-BE49-F238E27FC236}">
                <a16:creationId xmlns:a16="http://schemas.microsoft.com/office/drawing/2014/main" id="{A0D5F409-BF33-5C4E-9FBD-6DDA882E07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F760A8F2-E404-FB4D-94CF-BF6824AAFC64}"/>
              </a:ext>
            </a:extLst>
          </p:cNvPr>
          <p:cNvSpPr/>
          <p:nvPr/>
        </p:nvSpPr>
        <p:spPr>
          <a:xfrm>
            <a:off x="4743062" y="448480"/>
            <a:ext cx="5385862" cy="590931"/>
          </a:xfrm>
          <a:prstGeom prst="rect">
            <a:avLst/>
          </a:prstGeom>
        </p:spPr>
        <p:txBody>
          <a:bodyPr wrap="square">
            <a:spAutoFit/>
          </a:bodyPr>
          <a:lstStyle/>
          <a:p>
            <a:pPr lvl="0" defTabSz="1022350">
              <a:lnSpc>
                <a:spcPct val="90000"/>
              </a:lnSpc>
              <a:spcBef>
                <a:spcPct val="0"/>
              </a:spcBef>
              <a:spcAft>
                <a:spcPct val="35000"/>
              </a:spcAft>
            </a:pPr>
            <a:r>
              <a:rPr lang="en-US" sz="3600" dirty="0"/>
              <a:t>Pedestal and Root Plate</a:t>
            </a:r>
          </a:p>
        </p:txBody>
      </p:sp>
      <p:sp>
        <p:nvSpPr>
          <p:cNvPr id="6" name="Triangle 5">
            <a:extLst>
              <a:ext uri="{FF2B5EF4-FFF2-40B4-BE49-F238E27FC236}">
                <a16:creationId xmlns:a16="http://schemas.microsoft.com/office/drawing/2014/main" id="{ABC657DF-F9FE-1046-A06B-9D1653C0A06F}"/>
              </a:ext>
            </a:extLst>
          </p:cNvPr>
          <p:cNvSpPr/>
          <p:nvPr/>
        </p:nvSpPr>
        <p:spPr>
          <a:xfrm rot="10800000">
            <a:off x="7585657" y="2907105"/>
            <a:ext cx="1648496" cy="270456"/>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A5AA8E66-DF6F-8448-895D-E9B160AAB78E}"/>
              </a:ext>
            </a:extLst>
          </p:cNvPr>
          <p:cNvCxnSpPr/>
          <p:nvPr/>
        </p:nvCxnSpPr>
        <p:spPr>
          <a:xfrm>
            <a:off x="8409905" y="3429000"/>
            <a:ext cx="0" cy="756634"/>
          </a:xfrm>
          <a:prstGeom prst="line">
            <a:avLst/>
          </a:prstGeom>
          <a:ln w="38100">
            <a:solidFill>
              <a:schemeClr val="tx1"/>
            </a:solidFill>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984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D578011E-D639-6A40-9573-3FA3EAB33D25}"/>
              </a:ext>
            </a:extLst>
          </p:cNvPr>
          <p:cNvPicPr>
            <a:picLocks noChangeAspect="1"/>
          </p:cNvPicPr>
          <p:nvPr/>
        </p:nvPicPr>
        <p:blipFill>
          <a:blip r:embed="rId3"/>
          <a:stretch>
            <a:fillRect/>
          </a:stretch>
        </p:blipFill>
        <p:spPr>
          <a:xfrm>
            <a:off x="6350" y="650240"/>
            <a:ext cx="12179300" cy="6197600"/>
          </a:xfrm>
          <a:prstGeom prst="rect">
            <a:avLst/>
          </a:prstGeom>
        </p:spPr>
      </p:pic>
      <p:pic>
        <p:nvPicPr>
          <p:cNvPr id="7" name="Picture 6" descr="A close up of a tree&#10;&#10;Description automatically generated">
            <a:extLst>
              <a:ext uri="{FF2B5EF4-FFF2-40B4-BE49-F238E27FC236}">
                <a16:creationId xmlns:a16="http://schemas.microsoft.com/office/drawing/2014/main" id="{528F3EB6-3835-C845-8621-78862ACDBB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40080"/>
            <a:ext cx="12192000" cy="6217920"/>
          </a:xfrm>
          <a:prstGeom prst="rect">
            <a:avLst/>
          </a:prstGeom>
        </p:spPr>
      </p:pic>
      <p:pic>
        <p:nvPicPr>
          <p:cNvPr id="9" name="Picture 8" descr="A picture containing bird&#10;&#10;Description automatically generated">
            <a:extLst>
              <a:ext uri="{FF2B5EF4-FFF2-40B4-BE49-F238E27FC236}">
                <a16:creationId xmlns:a16="http://schemas.microsoft.com/office/drawing/2014/main" id="{5E0F27FD-ED94-E144-9C66-8C249FDBF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41774"/>
            <a:ext cx="12192000" cy="6214533"/>
          </a:xfrm>
          <a:prstGeom prst="rect">
            <a:avLst/>
          </a:prstGeom>
        </p:spPr>
      </p:pic>
      <p:sp>
        <p:nvSpPr>
          <p:cNvPr id="2" name="Title 1">
            <a:extLst>
              <a:ext uri="{FF2B5EF4-FFF2-40B4-BE49-F238E27FC236}">
                <a16:creationId xmlns:a16="http://schemas.microsoft.com/office/drawing/2014/main" id="{D4A56758-A04B-3D4C-B3E5-92F2B4035FB7}"/>
              </a:ext>
            </a:extLst>
          </p:cNvPr>
          <p:cNvSpPr>
            <a:spLocks noGrp="1"/>
          </p:cNvSpPr>
          <p:nvPr>
            <p:ph type="title"/>
          </p:nvPr>
        </p:nvSpPr>
        <p:spPr/>
        <p:txBody>
          <a:bodyPr/>
          <a:lstStyle/>
          <a:p>
            <a:r>
              <a:rPr lang="en-US" dirty="0"/>
              <a:t>Storm Damaged Tree</a:t>
            </a:r>
          </a:p>
        </p:txBody>
      </p:sp>
    </p:spTree>
    <p:extLst>
      <p:ext uri="{BB962C8B-B14F-4D97-AF65-F5344CB8AC3E}">
        <p14:creationId xmlns:p14="http://schemas.microsoft.com/office/powerpoint/2010/main" val="104173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6FD793-6E9A-CB42-85BE-EE5B2D0B43E0}"/>
              </a:ext>
            </a:extLst>
          </p:cNvPr>
          <p:cNvSpPr>
            <a:spLocks noGrp="1"/>
          </p:cNvSpPr>
          <p:nvPr>
            <p:ph type="title"/>
          </p:nvPr>
        </p:nvSpPr>
        <p:spPr/>
        <p:txBody>
          <a:bodyPr>
            <a:normAutofit fontScale="90000"/>
          </a:bodyPr>
          <a:lstStyle/>
          <a:p>
            <a:r>
              <a:rPr lang="en-US" dirty="0"/>
              <a:t>Pedestal and Root Plate</a:t>
            </a:r>
            <a:br>
              <a:rPr lang="en-US" dirty="0"/>
            </a:br>
            <a:endParaRPr lang="en-US" dirty="0"/>
          </a:p>
        </p:txBody>
      </p:sp>
      <p:pic>
        <p:nvPicPr>
          <p:cNvPr id="3" name="Picture 2">
            <a:extLst>
              <a:ext uri="{FF2B5EF4-FFF2-40B4-BE49-F238E27FC236}">
                <a16:creationId xmlns:a16="http://schemas.microsoft.com/office/drawing/2014/main" id="{ACB20A11-B530-E441-A129-FDE21CB4066F}"/>
              </a:ext>
            </a:extLst>
          </p:cNvPr>
          <p:cNvPicPr>
            <a:picLocks noChangeAspect="1"/>
          </p:cNvPicPr>
          <p:nvPr/>
        </p:nvPicPr>
        <p:blipFill>
          <a:blip r:embed="rId3"/>
          <a:stretch>
            <a:fillRect/>
          </a:stretch>
        </p:blipFill>
        <p:spPr>
          <a:xfrm flipH="1">
            <a:off x="-386366" y="44824"/>
            <a:ext cx="12192000" cy="6813176"/>
          </a:xfrm>
          <a:prstGeom prst="rect">
            <a:avLst/>
          </a:prstGeom>
        </p:spPr>
      </p:pic>
      <p:sp>
        <p:nvSpPr>
          <p:cNvPr id="13" name="Triangle 12">
            <a:extLst>
              <a:ext uri="{FF2B5EF4-FFF2-40B4-BE49-F238E27FC236}">
                <a16:creationId xmlns:a16="http://schemas.microsoft.com/office/drawing/2014/main" id="{61C8ED60-B2A2-9941-89F8-07849A823B76}"/>
              </a:ext>
            </a:extLst>
          </p:cNvPr>
          <p:cNvSpPr/>
          <p:nvPr/>
        </p:nvSpPr>
        <p:spPr>
          <a:xfrm>
            <a:off x="7366720" y="3863662"/>
            <a:ext cx="1828791" cy="399245"/>
          </a:xfrm>
          <a:prstGeom prst="triangle">
            <a:avLst/>
          </a:prstGeom>
          <a:solidFill>
            <a:schemeClr val="bg1"/>
          </a:soli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5A443AD-564E-D749-95AC-8D33BF5F22FE}"/>
              </a:ext>
            </a:extLst>
          </p:cNvPr>
          <p:cNvCxnSpPr/>
          <p:nvPr/>
        </p:nvCxnSpPr>
        <p:spPr>
          <a:xfrm>
            <a:off x="8281116" y="2875208"/>
            <a:ext cx="0" cy="756634"/>
          </a:xfrm>
          <a:prstGeom prst="line">
            <a:avLst/>
          </a:prstGeom>
          <a:ln w="38100">
            <a:solidFill>
              <a:schemeClr val="tx1"/>
            </a:solidFill>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EFD5D6F3-2079-2146-BE4D-EC719F79C5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22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utting root plate off fallen tree in Guernsey">
            <a:hlinkClick r:id="" action="ppaction://media"/>
            <a:extLst>
              <a:ext uri="{FF2B5EF4-FFF2-40B4-BE49-F238E27FC236}">
                <a16:creationId xmlns:a16="http://schemas.microsoft.com/office/drawing/2014/main" id="{43E60B76-A756-F241-BD19-E73AACF3266E}"/>
              </a:ext>
            </a:extLst>
          </p:cNvPr>
          <p:cNvPicPr>
            <a:picLocks noGrp="1" noRot="1" noChangeAspect="1"/>
          </p:cNvPicPr>
          <p:nvPr>
            <p:ph idx="1"/>
            <a:videoFile r:link="rId1"/>
          </p:nvPr>
        </p:nvPicPr>
        <p:blipFill>
          <a:blip r:embed="rId4"/>
          <a:stretch>
            <a:fillRect/>
          </a:stretch>
        </p:blipFill>
        <p:spPr>
          <a:xfrm>
            <a:off x="1374940" y="1207352"/>
            <a:ext cx="10044714" cy="5650648"/>
          </a:xfrm>
          <a:prstGeom prst="rect">
            <a:avLst/>
          </a:prstGeom>
        </p:spPr>
      </p:pic>
      <p:sp>
        <p:nvSpPr>
          <p:cNvPr id="3" name="Rectangle 2">
            <a:extLst>
              <a:ext uri="{FF2B5EF4-FFF2-40B4-BE49-F238E27FC236}">
                <a16:creationId xmlns:a16="http://schemas.microsoft.com/office/drawing/2014/main" id="{98E9A18A-9098-9644-A622-D2ECABFCB391}"/>
              </a:ext>
            </a:extLst>
          </p:cNvPr>
          <p:cNvSpPr/>
          <p:nvPr/>
        </p:nvSpPr>
        <p:spPr>
          <a:xfrm>
            <a:off x="4388056" y="561021"/>
            <a:ext cx="5094856" cy="646331"/>
          </a:xfrm>
          <a:prstGeom prst="rect">
            <a:avLst/>
          </a:prstGeom>
        </p:spPr>
        <p:txBody>
          <a:bodyPr wrap="none">
            <a:spAutoFit/>
          </a:bodyPr>
          <a:lstStyle/>
          <a:p>
            <a:pPr lvl="0" defTabSz="1022350">
              <a:lnSpc>
                <a:spcPct val="90000"/>
              </a:lnSpc>
              <a:spcBef>
                <a:spcPct val="0"/>
              </a:spcBef>
              <a:spcAft>
                <a:spcPct val="35000"/>
              </a:spcAft>
            </a:pPr>
            <a:r>
              <a:rPr lang="en-US" sz="4000" dirty="0"/>
              <a:t>Pedestal and Root Plate</a:t>
            </a:r>
          </a:p>
        </p:txBody>
      </p:sp>
      <p:pic>
        <p:nvPicPr>
          <p:cNvPr id="8" name="Picture 7">
            <a:extLst>
              <a:ext uri="{FF2B5EF4-FFF2-40B4-BE49-F238E27FC236}">
                <a16:creationId xmlns:a16="http://schemas.microsoft.com/office/drawing/2014/main" id="{4D011544-2C4A-644F-AEF1-9C785C2BEB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8896" y="114972"/>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063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tree in a forest&#10;&#10;Description automatically generated">
            <a:extLst>
              <a:ext uri="{FF2B5EF4-FFF2-40B4-BE49-F238E27FC236}">
                <a16:creationId xmlns:a16="http://schemas.microsoft.com/office/drawing/2014/main" id="{EE845DBF-C6AE-894A-81E9-AF3574DF6E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 y="1661907"/>
            <a:ext cx="6830403" cy="4553601"/>
          </a:xfrm>
          <a:prstGeom prst="rect">
            <a:avLst/>
          </a:prstGeom>
        </p:spPr>
      </p:pic>
      <p:pic>
        <p:nvPicPr>
          <p:cNvPr id="7" name="Content Placeholder 6" descr="A picture containing linedrawing, text&#10;&#10;Description automatically generated">
            <a:extLst>
              <a:ext uri="{FF2B5EF4-FFF2-40B4-BE49-F238E27FC236}">
                <a16:creationId xmlns:a16="http://schemas.microsoft.com/office/drawing/2014/main" id="{6ACBA262-953C-EC41-869A-D9F10D2D16FC}"/>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7725753" y="2608501"/>
            <a:ext cx="3689021" cy="2954099"/>
          </a:xfrm>
        </p:spPr>
      </p:pic>
      <p:pic>
        <p:nvPicPr>
          <p:cNvPr id="8" name="Picture 7">
            <a:extLst>
              <a:ext uri="{FF2B5EF4-FFF2-40B4-BE49-F238E27FC236}">
                <a16:creationId xmlns:a16="http://schemas.microsoft.com/office/drawing/2014/main" id="{5CE0C84D-6A4C-3943-AF09-D73A2451F0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ACA28C7C-DBF4-1C48-BCBA-FCB12619EC9D}"/>
              </a:ext>
            </a:extLst>
          </p:cNvPr>
          <p:cNvSpPr/>
          <p:nvPr/>
        </p:nvSpPr>
        <p:spPr>
          <a:xfrm>
            <a:off x="3624121" y="457826"/>
            <a:ext cx="4094647" cy="646331"/>
          </a:xfrm>
          <a:prstGeom prst="rect">
            <a:avLst/>
          </a:prstGeom>
        </p:spPr>
        <p:txBody>
          <a:bodyPr wrap="none">
            <a:spAutoFit/>
          </a:bodyPr>
          <a:lstStyle/>
          <a:p>
            <a:r>
              <a:rPr lang="en-US" sz="3600" dirty="0"/>
              <a:t>Broken and Attached</a:t>
            </a:r>
          </a:p>
        </p:txBody>
      </p:sp>
    </p:spTree>
    <p:extLst>
      <p:ext uri="{BB962C8B-B14F-4D97-AF65-F5344CB8AC3E}">
        <p14:creationId xmlns:p14="http://schemas.microsoft.com/office/powerpoint/2010/main" val="632392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descr="A tree in a forest&#10;&#10;Description automatically generated">
            <a:extLst>
              <a:ext uri="{FF2B5EF4-FFF2-40B4-BE49-F238E27FC236}">
                <a16:creationId xmlns:a16="http://schemas.microsoft.com/office/drawing/2014/main" id="{328D511E-4C87-F141-A2A5-34E8CDE664F2}"/>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54205" y="1387700"/>
            <a:ext cx="6683298" cy="5012474"/>
          </a:xfrm>
        </p:spPr>
      </p:pic>
      <p:sp>
        <p:nvSpPr>
          <p:cNvPr id="11" name="Content Placeholder 10">
            <a:extLst>
              <a:ext uri="{FF2B5EF4-FFF2-40B4-BE49-F238E27FC236}">
                <a16:creationId xmlns:a16="http://schemas.microsoft.com/office/drawing/2014/main" id="{40E0610F-6C10-9D48-9E24-33FC8EEE92F3}"/>
              </a:ext>
            </a:extLst>
          </p:cNvPr>
          <p:cNvSpPr>
            <a:spLocks noGrp="1"/>
          </p:cNvSpPr>
          <p:nvPr>
            <p:ph sz="half" idx="2"/>
          </p:nvPr>
        </p:nvSpPr>
        <p:spPr>
          <a:xfrm>
            <a:off x="7718768" y="1600199"/>
            <a:ext cx="5384800" cy="4525963"/>
          </a:xfrm>
        </p:spPr>
        <p:txBody>
          <a:bodyPr/>
          <a:lstStyle/>
          <a:p>
            <a:r>
              <a:rPr lang="en-US" dirty="0"/>
              <a:t>Climb?</a:t>
            </a:r>
          </a:p>
          <a:p>
            <a:r>
              <a:rPr lang="en-US" dirty="0"/>
              <a:t>Lift?</a:t>
            </a:r>
          </a:p>
          <a:p>
            <a:r>
              <a:rPr lang="en-US" dirty="0"/>
              <a:t>Cut?</a:t>
            </a:r>
          </a:p>
          <a:p>
            <a:r>
              <a:rPr lang="en-US" dirty="0"/>
              <a:t>Pull it down!</a:t>
            </a:r>
          </a:p>
          <a:p>
            <a:endParaRPr lang="en-US" dirty="0"/>
          </a:p>
        </p:txBody>
      </p:sp>
      <p:pic>
        <p:nvPicPr>
          <p:cNvPr id="12" name="Picture 11">
            <a:extLst>
              <a:ext uri="{FF2B5EF4-FFF2-40B4-BE49-F238E27FC236}">
                <a16:creationId xmlns:a16="http://schemas.microsoft.com/office/drawing/2014/main" id="{C5EAC8E4-8994-084B-A22B-DBC96A7E75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CA696FC3-0BFF-6642-A8B4-FD2511F7A8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83" y="123538"/>
            <a:ext cx="1372253"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B3343E5B-3A74-4747-9D12-E3229A8CB8FF}"/>
              </a:ext>
            </a:extLst>
          </p:cNvPr>
          <p:cNvSpPr/>
          <p:nvPr/>
        </p:nvSpPr>
        <p:spPr>
          <a:xfrm>
            <a:off x="3624121" y="457826"/>
            <a:ext cx="4094647" cy="646331"/>
          </a:xfrm>
          <a:prstGeom prst="rect">
            <a:avLst/>
          </a:prstGeom>
        </p:spPr>
        <p:txBody>
          <a:bodyPr wrap="none">
            <a:spAutoFit/>
          </a:bodyPr>
          <a:lstStyle/>
          <a:p>
            <a:r>
              <a:rPr lang="en-US" sz="3600" dirty="0"/>
              <a:t>Broken and Attached</a:t>
            </a:r>
          </a:p>
        </p:txBody>
      </p:sp>
    </p:spTree>
    <p:extLst>
      <p:ext uri="{BB962C8B-B14F-4D97-AF65-F5344CB8AC3E}">
        <p14:creationId xmlns:p14="http://schemas.microsoft.com/office/powerpoint/2010/main" val="147721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46628" y="1783959"/>
            <a:ext cx="4645250" cy="2889114"/>
          </a:xfrm>
        </p:spPr>
        <p:txBody>
          <a:bodyPr anchor="ctr">
            <a:normAutofit/>
          </a:bodyPr>
          <a:lstStyle/>
          <a:p>
            <a:pPr algn="l"/>
            <a:r>
              <a:rPr lang="en-US" dirty="0">
                <a:solidFill>
                  <a:schemeClr val="bg1"/>
                </a:solidFill>
              </a:rPr>
              <a:t>Step 3. </a:t>
            </a:r>
            <a:br>
              <a:rPr lang="en-US" dirty="0">
                <a:solidFill>
                  <a:schemeClr val="bg1"/>
                </a:solidFill>
              </a:rPr>
            </a:br>
            <a:r>
              <a:rPr lang="en-US" dirty="0">
                <a:solidFill>
                  <a:schemeClr val="bg1"/>
                </a:solidFill>
              </a:rPr>
              <a:t>Check Equipment</a:t>
            </a: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text on a white background&#10;&#10;Description automatically generated">
            <a:extLst>
              <a:ext uri="{FF2B5EF4-FFF2-40B4-BE49-F238E27FC236}">
                <a16:creationId xmlns:a16="http://schemas.microsoft.com/office/drawing/2014/main" id="{8C756749-EE99-FA49-BCE6-49746CF840FB}"/>
              </a:ext>
            </a:extLst>
          </p:cNvPr>
          <p:cNvPicPr>
            <a:picLocks noChangeAspect="1"/>
          </p:cNvPicPr>
          <p:nvPr/>
        </p:nvPicPr>
        <p:blipFill>
          <a:blip r:embed="rId3"/>
          <a:stretch>
            <a:fillRect/>
          </a:stretch>
        </p:blipFill>
        <p:spPr>
          <a:xfrm>
            <a:off x="0" y="462378"/>
            <a:ext cx="4792756" cy="3975808"/>
          </a:xfrm>
          <a:prstGeom prst="rect">
            <a:avLst/>
          </a:prstGeom>
          <a:noFill/>
        </p:spPr>
      </p:pic>
    </p:spTree>
    <p:extLst>
      <p:ext uri="{BB962C8B-B14F-4D97-AF65-F5344CB8AC3E}">
        <p14:creationId xmlns:p14="http://schemas.microsoft.com/office/powerpoint/2010/main" val="424522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116DA8-4E6F-CF40-8B3A-E69AFFCD25A2}"/>
              </a:ext>
            </a:extLst>
          </p:cNvPr>
          <p:cNvSpPr txBox="1"/>
          <p:nvPr/>
        </p:nvSpPr>
        <p:spPr>
          <a:xfrm>
            <a:off x="609600" y="274638"/>
            <a:ext cx="10972800" cy="1143000"/>
          </a:xfrm>
          <a:prstGeom prst="rect">
            <a:avLst/>
          </a:prstGeom>
        </p:spPr>
        <p:txBody>
          <a:bodyPr vert="horz" lIns="91440" tIns="45720" rIns="91440" bIns="45720" rtlCol="0" anchor="ctr">
            <a:normAutofit/>
          </a:bodyPr>
          <a:lstStyle/>
          <a:p>
            <a:pPr algn="ctr">
              <a:spcBef>
                <a:spcPct val="0"/>
              </a:spcBef>
              <a:spcAft>
                <a:spcPts val="600"/>
              </a:spcAft>
            </a:pPr>
            <a:r>
              <a:rPr lang="en-US" sz="4400" kern="1200">
                <a:latin typeface="+mj-lt"/>
                <a:ea typeface="+mj-ea"/>
                <a:cs typeface="+mj-cs"/>
              </a:rPr>
              <a:t>3. Check Equipment</a:t>
            </a:r>
          </a:p>
        </p:txBody>
      </p:sp>
      <p:sp>
        <p:nvSpPr>
          <p:cNvPr id="12" name="Content Placeholder 11">
            <a:extLst>
              <a:ext uri="{FF2B5EF4-FFF2-40B4-BE49-F238E27FC236}">
                <a16:creationId xmlns:a16="http://schemas.microsoft.com/office/drawing/2014/main" id="{2CE48A89-E9B9-4645-A618-F2BBE85025DB}"/>
              </a:ext>
            </a:extLst>
          </p:cNvPr>
          <p:cNvSpPr>
            <a:spLocks noGrp="1"/>
          </p:cNvSpPr>
          <p:nvPr>
            <p:ph sz="half" idx="1"/>
          </p:nvPr>
        </p:nvSpPr>
        <p:spPr>
          <a:xfrm>
            <a:off x="609600" y="1600201"/>
            <a:ext cx="5384800" cy="4525963"/>
          </a:xfrm>
          <a:prstGeom prst="rect">
            <a:avLst/>
          </a:prstGeom>
        </p:spPr>
        <p:txBody>
          <a:bodyPr vert="horz" lIns="91440" tIns="45720" rIns="91440" bIns="45720" rtlCol="0">
            <a:normAutofit/>
          </a:bodyPr>
          <a:lstStyle/>
          <a:p>
            <a:pPr marL="285750" indent="-228600">
              <a:spcAft>
                <a:spcPts val="600"/>
              </a:spcAft>
              <a:buFont typeface="Arial"/>
              <a:buChar char="•"/>
            </a:pPr>
            <a:r>
              <a:rPr lang="en-US" dirty="0"/>
              <a:t>Rope</a:t>
            </a:r>
          </a:p>
          <a:p>
            <a:pPr marL="285750" indent="-228600">
              <a:spcAft>
                <a:spcPts val="600"/>
              </a:spcAft>
              <a:buFont typeface="Arial"/>
              <a:buChar char="•"/>
            </a:pPr>
            <a:r>
              <a:rPr lang="en-US" dirty="0"/>
              <a:t>Mechanical advantage</a:t>
            </a:r>
          </a:p>
          <a:p>
            <a:pPr marL="285750" indent="-228600">
              <a:spcAft>
                <a:spcPts val="600"/>
              </a:spcAft>
              <a:buFont typeface="Arial"/>
              <a:buChar char="•"/>
            </a:pPr>
            <a:r>
              <a:rPr lang="en-US" dirty="0"/>
              <a:t>Cant hook</a:t>
            </a:r>
          </a:p>
          <a:p>
            <a:pPr marL="285750" indent="-228600">
              <a:spcAft>
                <a:spcPts val="600"/>
              </a:spcAft>
              <a:buFont typeface="Arial"/>
              <a:buChar char="•"/>
            </a:pPr>
            <a:r>
              <a:rPr lang="en-US" dirty="0"/>
              <a:t>Wedges</a:t>
            </a:r>
          </a:p>
          <a:p>
            <a:pPr marL="285750" indent="-228600">
              <a:spcAft>
                <a:spcPts val="600"/>
              </a:spcAft>
              <a:buFont typeface="Arial"/>
              <a:buChar char="•"/>
            </a:pPr>
            <a:r>
              <a:rPr lang="en-US" dirty="0"/>
              <a:t>Porta wrap</a:t>
            </a:r>
          </a:p>
          <a:p>
            <a:pPr marL="285750" indent="-228600">
              <a:spcAft>
                <a:spcPts val="600"/>
              </a:spcAft>
              <a:buFont typeface="Arial"/>
              <a:buChar char="•"/>
            </a:pPr>
            <a:r>
              <a:rPr lang="en-US" dirty="0"/>
              <a:t>Pole saw</a:t>
            </a:r>
          </a:p>
          <a:p>
            <a:pPr marL="285750" indent="-228600">
              <a:spcAft>
                <a:spcPts val="600"/>
              </a:spcAft>
              <a:buFont typeface="Arial"/>
              <a:buChar char="•"/>
            </a:pPr>
            <a:r>
              <a:rPr lang="en-US" dirty="0"/>
              <a:t>Throw line</a:t>
            </a:r>
          </a:p>
        </p:txBody>
      </p:sp>
      <p:pic>
        <p:nvPicPr>
          <p:cNvPr id="10" name="Picture 9" descr="A close up of text on a white background&#10;&#10;Description automatically generated">
            <a:extLst>
              <a:ext uri="{FF2B5EF4-FFF2-40B4-BE49-F238E27FC236}">
                <a16:creationId xmlns:a16="http://schemas.microsoft.com/office/drawing/2014/main" id="{1BE27166-8F9F-1448-A765-38D37B8DF8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 y="189034"/>
            <a:ext cx="1584250" cy="131420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Content Placeholder 4" descr="A picture containing grass, outdoor, tree&#10;&#10;Description automatically generated">
            <a:extLst>
              <a:ext uri="{FF2B5EF4-FFF2-40B4-BE49-F238E27FC236}">
                <a16:creationId xmlns:a16="http://schemas.microsoft.com/office/drawing/2014/main" id="{35E403B9-3808-3443-8523-ADD56F5A6ED4}"/>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4248875" y="1503241"/>
            <a:ext cx="7676142" cy="4466935"/>
          </a:xfrm>
          <a:prstGeom prst="rect">
            <a:avLst/>
          </a:prstGeom>
        </p:spPr>
      </p:pic>
    </p:spTree>
    <p:extLst>
      <p:ext uri="{BB962C8B-B14F-4D97-AF65-F5344CB8AC3E}">
        <p14:creationId xmlns:p14="http://schemas.microsoft.com/office/powerpoint/2010/main" val="4215951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746628" y="1783959"/>
            <a:ext cx="4645250" cy="2889114"/>
          </a:xfrm>
        </p:spPr>
        <p:txBody>
          <a:bodyPr anchor="b">
            <a:normAutofit/>
          </a:bodyPr>
          <a:lstStyle/>
          <a:p>
            <a:pPr algn="l"/>
            <a:r>
              <a:rPr lang="en-US" sz="6000"/>
              <a:t>Step 4. </a:t>
            </a:r>
            <a:br>
              <a:rPr lang="en-US" sz="6000"/>
            </a:br>
            <a:r>
              <a:rPr lang="en-US" sz="6000"/>
              <a:t>Cut Plan and Escape Plan</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ADD386B-E239-A44E-9B07-6A25A13DD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865521320"/>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10C0498-0FB0-1240-B98D-498BD7DFEB07}"/>
              </a:ext>
            </a:extLst>
          </p:cNvPr>
          <p:cNvSpPr>
            <a:spLocks noGrp="1"/>
          </p:cNvSpPr>
          <p:nvPr>
            <p:ph type="title"/>
          </p:nvPr>
        </p:nvSpPr>
        <p:spPr>
          <a:xfrm>
            <a:off x="417556" y="1833709"/>
            <a:ext cx="3815798" cy="1608668"/>
          </a:xfrm>
          <a:noFill/>
          <a:ln w="19050">
            <a:solidFill>
              <a:schemeClr val="tx1"/>
            </a:solidFill>
          </a:ln>
        </p:spPr>
        <p:txBody>
          <a:bodyPr vert="horz" wrap="square" lIns="91440" tIns="45720" rIns="91440" bIns="45720" rtlCol="0" anchor="ctr">
            <a:noAutofit/>
          </a:bodyPr>
          <a:lstStyle/>
          <a:p>
            <a:pPr marL="0" indent="0" algn="ctr"/>
            <a:r>
              <a:rPr lang="en-US" sz="3600" kern="1200" dirty="0">
                <a:solidFill>
                  <a:schemeClr val="tx1"/>
                </a:solidFill>
                <a:latin typeface="+mj-lt"/>
                <a:ea typeface="+mj-ea"/>
                <a:cs typeface="+mj-cs"/>
              </a:rPr>
              <a:t>Some handy cuts:</a:t>
            </a:r>
          </a:p>
        </p:txBody>
      </p:sp>
      <p:sp>
        <p:nvSpPr>
          <p:cNvPr id="3" name="Content Placeholder 2">
            <a:extLst>
              <a:ext uri="{FF2B5EF4-FFF2-40B4-BE49-F238E27FC236}">
                <a16:creationId xmlns:a16="http://schemas.microsoft.com/office/drawing/2014/main" id="{CAACBFB7-FC0F-4D48-A332-EF533A5340C0}"/>
              </a:ext>
            </a:extLst>
          </p:cNvPr>
          <p:cNvSpPr>
            <a:spLocks noGrp="1"/>
          </p:cNvSpPr>
          <p:nvPr>
            <p:ph sz="half" idx="1"/>
          </p:nvPr>
        </p:nvSpPr>
        <p:spPr>
          <a:xfrm>
            <a:off x="755315" y="3786038"/>
            <a:ext cx="3363974" cy="3415623"/>
          </a:xfrm>
          <a:prstGeom prst="rect">
            <a:avLst/>
          </a:prstGeom>
        </p:spPr>
        <p:txBody>
          <a:bodyPr vert="horz" lIns="91440" tIns="45720" rIns="91440" bIns="45720" rtlCol="0">
            <a:normAutofit/>
          </a:bodyPr>
          <a:lstStyle/>
          <a:p>
            <a:pPr lvl="1"/>
            <a:r>
              <a:rPr lang="en-US" sz="3600" kern="1200" dirty="0">
                <a:solidFill>
                  <a:schemeClr val="tx1"/>
                </a:solidFill>
                <a:latin typeface="+mn-lt"/>
                <a:ea typeface="+mn-ea"/>
                <a:cs typeface="+mn-cs"/>
              </a:rPr>
              <a:t>Bore Cut</a:t>
            </a:r>
          </a:p>
          <a:p>
            <a:pPr lvl="1"/>
            <a:r>
              <a:rPr lang="en-US" sz="3600" kern="1200" dirty="0">
                <a:solidFill>
                  <a:schemeClr val="tx1"/>
                </a:solidFill>
                <a:latin typeface="+mn-lt"/>
                <a:ea typeface="+mn-ea"/>
                <a:cs typeface="+mn-cs"/>
              </a:rPr>
              <a:t>Mismatch</a:t>
            </a:r>
          </a:p>
          <a:p>
            <a:pPr lvl="1"/>
            <a:r>
              <a:rPr lang="en-US" sz="3600" kern="1200" dirty="0">
                <a:solidFill>
                  <a:schemeClr val="tx1"/>
                </a:solidFill>
                <a:latin typeface="+mn-lt"/>
                <a:ea typeface="+mn-ea"/>
                <a:cs typeface="+mn-cs"/>
              </a:rPr>
              <a:t>Controlled Knee notch</a:t>
            </a:r>
          </a:p>
        </p:txBody>
      </p:sp>
      <p:pic>
        <p:nvPicPr>
          <p:cNvPr id="6" name="Picture 5">
            <a:extLst>
              <a:ext uri="{FF2B5EF4-FFF2-40B4-BE49-F238E27FC236}">
                <a16:creationId xmlns:a16="http://schemas.microsoft.com/office/drawing/2014/main" id="{568F9AE0-8FB3-D541-BB2B-538CD770D6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950"/>
          <a:stretch/>
        </p:blipFill>
        <p:spPr>
          <a:xfrm>
            <a:off x="6288758" y="643467"/>
            <a:ext cx="4268778" cy="5410199"/>
          </a:xfrm>
          <a:prstGeom prst="rect">
            <a:avLst/>
          </a:prstGeom>
        </p:spPr>
      </p:pic>
      <p:pic>
        <p:nvPicPr>
          <p:cNvPr id="11" name="Picture 10">
            <a:extLst>
              <a:ext uri="{FF2B5EF4-FFF2-40B4-BE49-F238E27FC236}">
                <a16:creationId xmlns:a16="http://schemas.microsoft.com/office/drawing/2014/main" id="{4D1A7555-9508-C941-B1DD-170751DFD0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023" y="140547"/>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3214312"/>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D6632-EFA4-4543-91FD-E773F1B5DD45}"/>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defTabSz="914400">
              <a:lnSpc>
                <a:spcPct val="90000"/>
              </a:lnSpc>
            </a:pPr>
            <a:r>
              <a:rPr lang="en-US" sz="5400" dirty="0">
                <a:solidFill>
                  <a:srgbClr val="FFFFFF"/>
                </a:solidFill>
              </a:rPr>
              <a:t>Bore cut</a:t>
            </a:r>
          </a:p>
        </p:txBody>
      </p:sp>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ame, standing, flying&#10;&#10;Description automatically generated">
            <a:extLst>
              <a:ext uri="{FF2B5EF4-FFF2-40B4-BE49-F238E27FC236}">
                <a16:creationId xmlns:a16="http://schemas.microsoft.com/office/drawing/2014/main" id="{232C053F-9D92-6546-BAD0-34FAE098F0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3987" y="292686"/>
            <a:ext cx="2991877" cy="4113830"/>
          </a:xfrm>
          <a:prstGeom prst="rect">
            <a:avLst/>
          </a:prstGeom>
        </p:spPr>
      </p:pic>
      <p:grpSp>
        <p:nvGrpSpPr>
          <p:cNvPr id="29" name="Group 28">
            <a:extLst>
              <a:ext uri="{FF2B5EF4-FFF2-40B4-BE49-F238E27FC236}">
                <a16:creationId xmlns:a16="http://schemas.microsoft.com/office/drawing/2014/main" id="{78975A28-0A76-CA49-B1A5-7E4CA3AF9B75}"/>
              </a:ext>
            </a:extLst>
          </p:cNvPr>
          <p:cNvGrpSpPr/>
          <p:nvPr/>
        </p:nvGrpSpPr>
        <p:grpSpPr>
          <a:xfrm>
            <a:off x="602022" y="226515"/>
            <a:ext cx="10808601" cy="3908834"/>
            <a:chOff x="602022" y="226515"/>
            <a:chExt cx="10808601" cy="3908834"/>
          </a:xfrm>
        </p:grpSpPr>
        <p:pic>
          <p:nvPicPr>
            <p:cNvPr id="7" name="Picture 6" descr="A picture containing game, drawing, table&#10;&#10;Description automatically generated">
              <a:extLst>
                <a:ext uri="{FF2B5EF4-FFF2-40B4-BE49-F238E27FC236}">
                  <a16:creationId xmlns:a16="http://schemas.microsoft.com/office/drawing/2014/main" id="{3813BA30-475A-3F48-BFC6-2C8E2F10FA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3863" y="359928"/>
              <a:ext cx="2928518" cy="3657600"/>
            </a:xfrm>
            <a:prstGeom prst="rect">
              <a:avLst/>
            </a:prstGeom>
          </p:spPr>
        </p:pic>
        <p:pic>
          <p:nvPicPr>
            <p:cNvPr id="11" name="Picture 10" descr="A drawing of a person&#10;&#10;Description automatically generated">
              <a:extLst>
                <a:ext uri="{FF2B5EF4-FFF2-40B4-BE49-F238E27FC236}">
                  <a16:creationId xmlns:a16="http://schemas.microsoft.com/office/drawing/2014/main" id="{D83BA27E-4A00-CF45-9552-0A9DB8D69E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8745" y="260452"/>
              <a:ext cx="2991878" cy="3874897"/>
            </a:xfrm>
            <a:prstGeom prst="rect">
              <a:avLst/>
            </a:prstGeom>
          </p:spPr>
        </p:pic>
        <p:sp>
          <p:nvSpPr>
            <p:cNvPr id="17" name="TextBox 16">
              <a:extLst>
                <a:ext uri="{FF2B5EF4-FFF2-40B4-BE49-F238E27FC236}">
                  <a16:creationId xmlns:a16="http://schemas.microsoft.com/office/drawing/2014/main" id="{524A5918-1C4D-2E43-BD1C-9802CE852E8C}"/>
                </a:ext>
              </a:extLst>
            </p:cNvPr>
            <p:cNvSpPr txBox="1"/>
            <p:nvPr/>
          </p:nvSpPr>
          <p:spPr>
            <a:xfrm>
              <a:off x="6862052" y="2879792"/>
              <a:ext cx="544060" cy="276999"/>
            </a:xfrm>
            <a:prstGeom prst="rect">
              <a:avLst/>
            </a:prstGeom>
            <a:noFill/>
          </p:spPr>
          <p:txBody>
            <a:bodyPr wrap="square" rtlCol="0">
              <a:spAutoFit/>
            </a:bodyPr>
            <a:lstStyle/>
            <a:p>
              <a:r>
                <a:rPr lang="en-US" sz="1200" dirty="0"/>
                <a:t>Hinge</a:t>
              </a:r>
            </a:p>
          </p:txBody>
        </p:sp>
        <p:cxnSp>
          <p:nvCxnSpPr>
            <p:cNvPr id="19" name="Straight Arrow Connector 18">
              <a:extLst>
                <a:ext uri="{FF2B5EF4-FFF2-40B4-BE49-F238E27FC236}">
                  <a16:creationId xmlns:a16="http://schemas.microsoft.com/office/drawing/2014/main" id="{6D9CCA02-460B-4A41-8074-A63B671A8357}"/>
                </a:ext>
              </a:extLst>
            </p:cNvPr>
            <p:cNvCxnSpPr>
              <a:cxnSpLocks/>
            </p:cNvCxnSpPr>
            <p:nvPr/>
          </p:nvCxnSpPr>
          <p:spPr>
            <a:xfrm flipH="1">
              <a:off x="6637888" y="3018292"/>
              <a:ext cx="271060" cy="1911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B629731B-BB6C-464A-82E1-30A7AE64B1A6}"/>
                </a:ext>
              </a:extLst>
            </p:cNvPr>
            <p:cNvSpPr txBox="1"/>
            <p:nvPr/>
          </p:nvSpPr>
          <p:spPr>
            <a:xfrm>
              <a:off x="4739093" y="2880988"/>
              <a:ext cx="827406" cy="276999"/>
            </a:xfrm>
            <a:prstGeom prst="rect">
              <a:avLst/>
            </a:prstGeom>
            <a:noFill/>
          </p:spPr>
          <p:txBody>
            <a:bodyPr wrap="square" rtlCol="0">
              <a:spAutoFit/>
            </a:bodyPr>
            <a:lstStyle/>
            <a:p>
              <a:r>
                <a:rPr lang="en-US" sz="1200" dirty="0"/>
                <a:t>Back strap</a:t>
              </a:r>
            </a:p>
          </p:txBody>
        </p:sp>
        <p:cxnSp>
          <p:nvCxnSpPr>
            <p:cNvPr id="22" name="Straight Arrow Connector 21">
              <a:extLst>
                <a:ext uri="{FF2B5EF4-FFF2-40B4-BE49-F238E27FC236}">
                  <a16:creationId xmlns:a16="http://schemas.microsoft.com/office/drawing/2014/main" id="{D180A025-7CF6-1049-B324-2839C83B4DA9}"/>
                </a:ext>
              </a:extLst>
            </p:cNvPr>
            <p:cNvCxnSpPr>
              <a:cxnSpLocks/>
            </p:cNvCxnSpPr>
            <p:nvPr/>
          </p:nvCxnSpPr>
          <p:spPr>
            <a:xfrm>
              <a:off x="5619257" y="3019488"/>
              <a:ext cx="478729" cy="1633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7491A24-B546-E24F-9EDE-95C391B4050E}"/>
                </a:ext>
              </a:extLst>
            </p:cNvPr>
            <p:cNvSpPr txBox="1"/>
            <p:nvPr/>
          </p:nvSpPr>
          <p:spPr>
            <a:xfrm>
              <a:off x="673730" y="1239346"/>
              <a:ext cx="530915" cy="276999"/>
            </a:xfrm>
            <a:prstGeom prst="rect">
              <a:avLst/>
            </a:prstGeom>
            <a:noFill/>
          </p:spPr>
          <p:txBody>
            <a:bodyPr wrap="none" rtlCol="0">
              <a:spAutoFit/>
            </a:bodyPr>
            <a:lstStyle/>
            <a:p>
              <a:r>
                <a:rPr lang="en-US" sz="1200" dirty="0"/>
                <a:t>20 in.</a:t>
              </a:r>
            </a:p>
          </p:txBody>
        </p:sp>
        <p:sp>
          <p:nvSpPr>
            <p:cNvPr id="25" name="Left Bracket 24">
              <a:extLst>
                <a:ext uri="{FF2B5EF4-FFF2-40B4-BE49-F238E27FC236}">
                  <a16:creationId xmlns:a16="http://schemas.microsoft.com/office/drawing/2014/main" id="{19CB8D67-E32B-434D-A61E-976C6C5CD3F8}"/>
                </a:ext>
              </a:extLst>
            </p:cNvPr>
            <p:cNvSpPr/>
            <p:nvPr/>
          </p:nvSpPr>
          <p:spPr>
            <a:xfrm>
              <a:off x="1197042" y="1027840"/>
              <a:ext cx="45719" cy="738401"/>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Left Bracket 25">
              <a:extLst>
                <a:ext uri="{FF2B5EF4-FFF2-40B4-BE49-F238E27FC236}">
                  <a16:creationId xmlns:a16="http://schemas.microsoft.com/office/drawing/2014/main" id="{31801B1D-2A67-1C4A-905C-6E88944757C0}"/>
                </a:ext>
              </a:extLst>
            </p:cNvPr>
            <p:cNvSpPr/>
            <p:nvPr/>
          </p:nvSpPr>
          <p:spPr>
            <a:xfrm rot="10800000">
              <a:off x="2111440" y="1131548"/>
              <a:ext cx="45719" cy="497959"/>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AFE48244-28B7-0A47-8B47-E46F9FC043DD}"/>
                </a:ext>
              </a:extLst>
            </p:cNvPr>
            <p:cNvSpPr txBox="1"/>
            <p:nvPr/>
          </p:nvSpPr>
          <p:spPr>
            <a:xfrm>
              <a:off x="2178683" y="1227244"/>
              <a:ext cx="495649" cy="276999"/>
            </a:xfrm>
            <a:prstGeom prst="rect">
              <a:avLst/>
            </a:prstGeom>
            <a:noFill/>
          </p:spPr>
          <p:txBody>
            <a:bodyPr wrap="none" rtlCol="0">
              <a:spAutoFit/>
            </a:bodyPr>
            <a:lstStyle/>
            <a:p>
              <a:r>
                <a:rPr lang="en-US" sz="1200" dirty="0"/>
                <a:t>18in.</a:t>
              </a:r>
            </a:p>
          </p:txBody>
        </p:sp>
        <p:sp>
          <p:nvSpPr>
            <p:cNvPr id="28" name="TextBox 27">
              <a:extLst>
                <a:ext uri="{FF2B5EF4-FFF2-40B4-BE49-F238E27FC236}">
                  <a16:creationId xmlns:a16="http://schemas.microsoft.com/office/drawing/2014/main" id="{5CD9BEAD-5FB8-F044-8E84-04B4F6E3E47B}"/>
                </a:ext>
              </a:extLst>
            </p:cNvPr>
            <p:cNvSpPr txBox="1"/>
            <p:nvPr/>
          </p:nvSpPr>
          <p:spPr>
            <a:xfrm>
              <a:off x="602022" y="226515"/>
              <a:ext cx="2839624" cy="646331"/>
            </a:xfrm>
            <a:prstGeom prst="rect">
              <a:avLst/>
            </a:prstGeom>
            <a:noFill/>
          </p:spPr>
          <p:txBody>
            <a:bodyPr wrap="none" rtlCol="0">
              <a:spAutoFit/>
            </a:bodyPr>
            <a:lstStyle/>
            <a:p>
              <a:r>
                <a:rPr lang="en-US" dirty="0"/>
                <a:t>Notch should be 80% of the </a:t>
              </a:r>
            </a:p>
            <a:p>
              <a:r>
                <a:rPr lang="en-US" dirty="0"/>
                <a:t>Tree diameter</a:t>
              </a:r>
            </a:p>
          </p:txBody>
        </p:sp>
      </p:grpSp>
      <p:pic>
        <p:nvPicPr>
          <p:cNvPr id="30" name="Picture 29">
            <a:extLst>
              <a:ext uri="{FF2B5EF4-FFF2-40B4-BE49-F238E27FC236}">
                <a16:creationId xmlns:a16="http://schemas.microsoft.com/office/drawing/2014/main" id="{3AAEEE0E-5286-004F-BF01-9F547D3C19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3642" y="5024145"/>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4463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971435F-E6EF-6349-B6FB-09CE0AB442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2057686"/>
            <a:ext cx="3031150" cy="4227952"/>
          </a:xfrm>
          <a:prstGeom prst="rect">
            <a:avLst/>
          </a:prstGeom>
        </p:spPr>
      </p:pic>
      <p:pic>
        <p:nvPicPr>
          <p:cNvPr id="22" name="Picture 21">
            <a:extLst>
              <a:ext uri="{FF2B5EF4-FFF2-40B4-BE49-F238E27FC236}">
                <a16:creationId xmlns:a16="http://schemas.microsoft.com/office/drawing/2014/main" id="{95B5F13E-4F7F-5442-8C33-03722A74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3131" y="2061110"/>
            <a:ext cx="3713619" cy="4224528"/>
          </a:xfrm>
          <a:prstGeom prst="rect">
            <a:avLst/>
          </a:prstGeom>
        </p:spPr>
      </p:pic>
      <p:pic>
        <p:nvPicPr>
          <p:cNvPr id="23" name="Picture 22">
            <a:extLst>
              <a:ext uri="{FF2B5EF4-FFF2-40B4-BE49-F238E27FC236}">
                <a16:creationId xmlns:a16="http://schemas.microsoft.com/office/drawing/2014/main" id="{2227D31C-324C-A34C-85C4-B29CE25513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8782" y="2061110"/>
            <a:ext cx="2787236" cy="4224528"/>
          </a:xfrm>
          <a:prstGeom prst="rect">
            <a:avLst/>
          </a:prstGeom>
        </p:spPr>
      </p:pic>
      <p:pic>
        <p:nvPicPr>
          <p:cNvPr id="24" name="Picture 23">
            <a:extLst>
              <a:ext uri="{FF2B5EF4-FFF2-40B4-BE49-F238E27FC236}">
                <a16:creationId xmlns:a16="http://schemas.microsoft.com/office/drawing/2014/main" id="{30FFC499-13FF-7D43-8209-4C3DF44875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17815" y="2061110"/>
            <a:ext cx="1943753" cy="4224528"/>
          </a:xfrm>
          <a:prstGeom prst="rect">
            <a:avLst/>
          </a:prstGeom>
        </p:spPr>
      </p:pic>
      <p:sp>
        <p:nvSpPr>
          <p:cNvPr id="3" name="Rectangle 2">
            <a:extLst>
              <a:ext uri="{FF2B5EF4-FFF2-40B4-BE49-F238E27FC236}">
                <a16:creationId xmlns:a16="http://schemas.microsoft.com/office/drawing/2014/main" id="{DC9F9D2A-3FEF-314F-81D0-58359715D528}"/>
              </a:ext>
            </a:extLst>
          </p:cNvPr>
          <p:cNvSpPr/>
          <p:nvPr/>
        </p:nvSpPr>
        <p:spPr>
          <a:xfrm>
            <a:off x="283030" y="316523"/>
            <a:ext cx="11629292"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858BC26-CD33-7049-9FB4-F1003F24CBA0}"/>
              </a:ext>
            </a:extLst>
          </p:cNvPr>
          <p:cNvSpPr txBox="1"/>
          <p:nvPr/>
        </p:nvSpPr>
        <p:spPr>
          <a:xfrm>
            <a:off x="2455817" y="572362"/>
            <a:ext cx="6949440" cy="923330"/>
          </a:xfrm>
          <a:prstGeom prst="rect">
            <a:avLst/>
          </a:prstGeom>
          <a:noFill/>
        </p:spPr>
        <p:txBody>
          <a:bodyPr wrap="square" rtlCol="0">
            <a:spAutoFit/>
          </a:bodyPr>
          <a:lstStyle/>
          <a:p>
            <a:pPr algn="ctr"/>
            <a:r>
              <a:rPr lang="en-US" sz="5400" dirty="0">
                <a:solidFill>
                  <a:schemeClr val="bg1"/>
                </a:solidFill>
              </a:rPr>
              <a:t>Bore Cut</a:t>
            </a:r>
          </a:p>
        </p:txBody>
      </p:sp>
      <p:pic>
        <p:nvPicPr>
          <p:cNvPr id="13" name="Picture 12">
            <a:extLst>
              <a:ext uri="{FF2B5EF4-FFF2-40B4-BE49-F238E27FC236}">
                <a16:creationId xmlns:a16="http://schemas.microsoft.com/office/drawing/2014/main" id="{3399EAB3-FDFD-514F-87DC-80FF597BCE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7390" y="572362"/>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0875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0E03A2-0C0C-E045-AB83-1FA0EE8D61A1}"/>
              </a:ext>
            </a:extLst>
          </p:cNvPr>
          <p:cNvSpPr>
            <a:spLocks noGrp="1"/>
          </p:cNvSpPr>
          <p:nvPr>
            <p:ph type="title"/>
          </p:nvPr>
        </p:nvSpPr>
        <p:spPr>
          <a:xfrm>
            <a:off x="4384039" y="365125"/>
            <a:ext cx="7164493" cy="1325563"/>
          </a:xfrm>
        </p:spPr>
        <p:txBody>
          <a:bodyPr>
            <a:normAutofit/>
          </a:bodyPr>
          <a:lstStyle/>
          <a:p>
            <a:r>
              <a:rPr lang="en-US" dirty="0"/>
              <a:t>Storm Damaged Tree Cleanup</a:t>
            </a:r>
          </a:p>
        </p:txBody>
      </p:sp>
      <p:pic>
        <p:nvPicPr>
          <p:cNvPr id="8" name="Graphic 7" descr="Checkmark">
            <a:extLst>
              <a:ext uri="{FF2B5EF4-FFF2-40B4-BE49-F238E27FC236}">
                <a16:creationId xmlns:a16="http://schemas.microsoft.com/office/drawing/2014/main" id="{447A45CC-22B6-4A23-83D3-9480457C64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0060" y="1715781"/>
            <a:ext cx="3425957" cy="3425957"/>
          </a:xfrm>
          <a:prstGeom prst="rect">
            <a:avLst/>
          </a:prstGeom>
        </p:spPr>
      </p:pic>
      <p:sp>
        <p:nvSpPr>
          <p:cNvPr id="4" name="Content Placeholder 3">
            <a:extLst>
              <a:ext uri="{FF2B5EF4-FFF2-40B4-BE49-F238E27FC236}">
                <a16:creationId xmlns:a16="http://schemas.microsoft.com/office/drawing/2014/main" id="{716A5083-E03C-914B-ABF0-7FB9B2F9F70A}"/>
              </a:ext>
            </a:extLst>
          </p:cNvPr>
          <p:cNvSpPr>
            <a:spLocks noGrp="1"/>
          </p:cNvSpPr>
          <p:nvPr>
            <p:ph idx="1"/>
          </p:nvPr>
        </p:nvSpPr>
        <p:spPr>
          <a:xfrm>
            <a:off x="4387515" y="2022601"/>
            <a:ext cx="7161017" cy="4154361"/>
          </a:xfrm>
        </p:spPr>
        <p:txBody>
          <a:bodyPr>
            <a:normAutofit fontScale="85000" lnSpcReduction="10000"/>
          </a:bodyPr>
          <a:lstStyle/>
          <a:p>
            <a:pPr marL="0" indent="0">
              <a:buNone/>
            </a:pPr>
            <a:r>
              <a:rPr lang="en-US" dirty="0"/>
              <a:t>Five Step Cutting Plan for Storm Damaged Trees</a:t>
            </a:r>
          </a:p>
          <a:p>
            <a:pPr marL="914400" lvl="1" indent="-457200">
              <a:buFont typeface="+mj-lt"/>
              <a:buAutoNum type="arabicPeriod"/>
            </a:pPr>
            <a:r>
              <a:rPr lang="en-US" sz="3200" dirty="0"/>
              <a:t>Hazards and Work/Drop Zones (electricity)</a:t>
            </a:r>
          </a:p>
          <a:p>
            <a:pPr marL="914400" lvl="1" indent="-457200">
              <a:buFont typeface="+mj-lt"/>
              <a:buAutoNum type="arabicPeriod"/>
            </a:pPr>
            <a:r>
              <a:rPr lang="en-US" sz="3200" dirty="0"/>
              <a:t>Lean and Load (stored energy)</a:t>
            </a:r>
          </a:p>
          <a:p>
            <a:pPr marL="914400" lvl="1" indent="-457200">
              <a:buFont typeface="+mj-lt"/>
              <a:buAutoNum type="arabicPeriod"/>
            </a:pPr>
            <a:r>
              <a:rPr lang="en-US" sz="3200" dirty="0"/>
              <a:t>Check Equipment </a:t>
            </a:r>
          </a:p>
          <a:p>
            <a:pPr marL="914400" lvl="1" indent="-457200">
              <a:buFont typeface="+mj-lt"/>
              <a:buAutoNum type="arabicPeriod"/>
            </a:pPr>
            <a:r>
              <a:rPr lang="en-US" sz="3200" dirty="0"/>
              <a:t>Cut Plan/Escape Plan (three handy cuts, shifting escape routes, and distance release)</a:t>
            </a:r>
          </a:p>
          <a:p>
            <a:pPr marL="914400" lvl="1" indent="-457200">
              <a:buFont typeface="+mj-lt"/>
              <a:buAutoNum type="arabicPeriod"/>
            </a:pPr>
            <a:r>
              <a:rPr lang="en-US" sz="3200" dirty="0"/>
              <a:t>Implementation of the plan (and then repeat the steps again)</a:t>
            </a:r>
          </a:p>
          <a:p>
            <a:pPr marL="0" indent="0">
              <a:buNone/>
            </a:pPr>
            <a:endParaRPr lang="en-US" sz="2000" dirty="0"/>
          </a:p>
        </p:txBody>
      </p:sp>
    </p:spTree>
    <p:extLst>
      <p:ext uri="{BB962C8B-B14F-4D97-AF65-F5344CB8AC3E}">
        <p14:creationId xmlns:p14="http://schemas.microsoft.com/office/powerpoint/2010/main" val="3740082673"/>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FB71F9-F8D0-6A43-B523-7E001494EF90}"/>
              </a:ext>
            </a:extLst>
          </p:cNvPr>
          <p:cNvSpPr/>
          <p:nvPr/>
        </p:nvSpPr>
        <p:spPr>
          <a:xfrm>
            <a:off x="128954" y="152652"/>
            <a:ext cx="5751330"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7C8EBDF-4CA9-4E47-9A07-2D2D642B7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354" y="379745"/>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8BE8D509-4ACF-304E-BA38-75A317D4AE65}"/>
              </a:ext>
            </a:extLst>
          </p:cNvPr>
          <p:cNvPicPr>
            <a:picLocks noChangeAspect="1"/>
          </p:cNvPicPr>
          <p:nvPr/>
        </p:nvPicPr>
        <p:blipFill>
          <a:blip r:embed="rId4"/>
          <a:stretch>
            <a:fillRect/>
          </a:stretch>
        </p:blipFill>
        <p:spPr>
          <a:xfrm>
            <a:off x="6032684" y="513805"/>
            <a:ext cx="6918029" cy="8249195"/>
          </a:xfrm>
          <a:prstGeom prst="rect">
            <a:avLst/>
          </a:prstGeom>
        </p:spPr>
      </p:pic>
      <p:sp>
        <p:nvSpPr>
          <p:cNvPr id="9" name="Title 8">
            <a:extLst>
              <a:ext uri="{FF2B5EF4-FFF2-40B4-BE49-F238E27FC236}">
                <a16:creationId xmlns:a16="http://schemas.microsoft.com/office/drawing/2014/main" id="{3F42C4B9-C950-954B-850F-97ABD71083EE}"/>
              </a:ext>
            </a:extLst>
          </p:cNvPr>
          <p:cNvSpPr>
            <a:spLocks noGrp="1"/>
          </p:cNvSpPr>
          <p:nvPr>
            <p:ph type="title"/>
          </p:nvPr>
        </p:nvSpPr>
        <p:spPr>
          <a:xfrm>
            <a:off x="740050" y="311165"/>
            <a:ext cx="5216434" cy="1143000"/>
          </a:xfrm>
        </p:spPr>
        <p:txBody>
          <a:bodyPr/>
          <a:lstStyle/>
          <a:p>
            <a:r>
              <a:rPr lang="en-US" dirty="0">
                <a:solidFill>
                  <a:schemeClr val="bg1"/>
                </a:solidFill>
              </a:rPr>
              <a:t>Mismatch Cut</a:t>
            </a:r>
          </a:p>
        </p:txBody>
      </p:sp>
      <p:pic>
        <p:nvPicPr>
          <p:cNvPr id="6" name="Picture 5" descr="A close up of a tree&#10;&#10;Description automatically generated">
            <a:extLst>
              <a:ext uri="{FF2B5EF4-FFF2-40B4-BE49-F238E27FC236}">
                <a16:creationId xmlns:a16="http://schemas.microsoft.com/office/drawing/2014/main" id="{B85F8A46-A8F6-9046-8723-2EA53CD6A1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372" y="2455333"/>
            <a:ext cx="2324314" cy="3099085"/>
          </a:xfrm>
          <a:prstGeom prst="rect">
            <a:avLst/>
          </a:prstGeom>
        </p:spPr>
      </p:pic>
      <p:pic>
        <p:nvPicPr>
          <p:cNvPr id="7" name="Picture 6" descr="A close up of a tree&#10;&#10;Description automatically generated">
            <a:extLst>
              <a:ext uri="{FF2B5EF4-FFF2-40B4-BE49-F238E27FC236}">
                <a16:creationId xmlns:a16="http://schemas.microsoft.com/office/drawing/2014/main" id="{EC257E04-3C33-3141-8DEA-82DFE8D083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47905" y="2454314"/>
            <a:ext cx="2324314" cy="3100104"/>
          </a:xfrm>
          <a:prstGeom prst="rect">
            <a:avLst/>
          </a:prstGeom>
        </p:spPr>
      </p:pic>
    </p:spTree>
    <p:extLst>
      <p:ext uri="{BB962C8B-B14F-4D97-AF65-F5344CB8AC3E}">
        <p14:creationId xmlns:p14="http://schemas.microsoft.com/office/powerpoint/2010/main" val="585044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906989C-2AD9-AB4C-B18E-A7DADF75F1CD}"/>
              </a:ext>
            </a:extLst>
          </p:cNvPr>
          <p:cNvPicPr>
            <a:picLocks noChangeAspect="1"/>
          </p:cNvPicPr>
          <p:nvPr/>
        </p:nvPicPr>
        <p:blipFill>
          <a:blip r:embed="rId3"/>
          <a:stretch>
            <a:fillRect/>
          </a:stretch>
        </p:blipFill>
        <p:spPr>
          <a:xfrm>
            <a:off x="6938393" y="350599"/>
            <a:ext cx="5312229" cy="6858000"/>
          </a:xfrm>
          <a:prstGeom prst="rect">
            <a:avLst/>
          </a:prstGeom>
        </p:spPr>
      </p:pic>
      <p:sp>
        <p:nvSpPr>
          <p:cNvPr id="10" name="Rectangle 9">
            <a:extLst>
              <a:ext uri="{FF2B5EF4-FFF2-40B4-BE49-F238E27FC236}">
                <a16:creationId xmlns:a16="http://schemas.microsoft.com/office/drawing/2014/main" id="{ADFB71F9-F8D0-6A43-B523-7E001494EF90}"/>
              </a:ext>
            </a:extLst>
          </p:cNvPr>
          <p:cNvSpPr/>
          <p:nvPr/>
        </p:nvSpPr>
        <p:spPr>
          <a:xfrm>
            <a:off x="205153" y="152652"/>
            <a:ext cx="6674617"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7C8EBDF-4CA9-4E47-9A07-2D2D642B74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354" y="379745"/>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Title 8">
            <a:extLst>
              <a:ext uri="{FF2B5EF4-FFF2-40B4-BE49-F238E27FC236}">
                <a16:creationId xmlns:a16="http://schemas.microsoft.com/office/drawing/2014/main" id="{3F42C4B9-C950-954B-850F-97ABD71083EE}"/>
              </a:ext>
            </a:extLst>
          </p:cNvPr>
          <p:cNvSpPr>
            <a:spLocks noGrp="1"/>
          </p:cNvSpPr>
          <p:nvPr>
            <p:ph type="title"/>
          </p:nvPr>
        </p:nvSpPr>
        <p:spPr>
          <a:xfrm>
            <a:off x="1391838" y="311165"/>
            <a:ext cx="5216434" cy="1143000"/>
          </a:xfrm>
        </p:spPr>
        <p:txBody>
          <a:bodyPr/>
          <a:lstStyle/>
          <a:p>
            <a:r>
              <a:rPr lang="en-US" dirty="0">
                <a:solidFill>
                  <a:schemeClr val="bg1"/>
                </a:solidFill>
              </a:rPr>
              <a:t>Controlled Knee Cut</a:t>
            </a:r>
          </a:p>
        </p:txBody>
      </p:sp>
      <p:pic>
        <p:nvPicPr>
          <p:cNvPr id="4" name="Picture 3">
            <a:extLst>
              <a:ext uri="{FF2B5EF4-FFF2-40B4-BE49-F238E27FC236}">
                <a16:creationId xmlns:a16="http://schemas.microsoft.com/office/drawing/2014/main" id="{8B25623A-AFBD-6F46-90FC-4B10899959EA}"/>
              </a:ext>
            </a:extLst>
          </p:cNvPr>
          <p:cNvPicPr>
            <a:picLocks noChangeAspect="1"/>
          </p:cNvPicPr>
          <p:nvPr/>
        </p:nvPicPr>
        <p:blipFill>
          <a:blip r:embed="rId3"/>
          <a:stretch>
            <a:fillRect/>
          </a:stretch>
        </p:blipFill>
        <p:spPr>
          <a:xfrm>
            <a:off x="6938393" y="4130"/>
            <a:ext cx="5312229" cy="6858000"/>
          </a:xfrm>
          <a:prstGeom prst="rect">
            <a:avLst/>
          </a:prstGeom>
        </p:spPr>
      </p:pic>
      <p:sp>
        <p:nvSpPr>
          <p:cNvPr id="14" name="Rectangle">
            <a:extLst>
              <a:ext uri="{FF2B5EF4-FFF2-40B4-BE49-F238E27FC236}">
                <a16:creationId xmlns:a16="http://schemas.microsoft.com/office/drawing/2014/main" id="{64A1EE5F-D8E3-1E48-9D8C-B60C7DBF4F3D}"/>
              </a:ext>
            </a:extLst>
          </p:cNvPr>
          <p:cNvSpPr/>
          <p:nvPr/>
        </p:nvSpPr>
        <p:spPr>
          <a:xfrm rot="2556621">
            <a:off x="2338281" y="2087565"/>
            <a:ext cx="892969" cy="4472310"/>
          </a:xfrm>
          <a:prstGeom prst="rect">
            <a:avLst/>
          </a:prstGeom>
          <a:solidFill>
            <a:srgbClr val="924607"/>
          </a:solidFill>
          <a:ln w="12700">
            <a:miter lim="400000"/>
          </a:ln>
        </p:spPr>
        <p:txBody>
          <a:bodyPr lIns="35719" tIns="35719" rIns="35719" bIns="35719" anchor="ctr"/>
          <a:lstStyle/>
          <a:p>
            <a:pPr defTabSz="410766">
              <a:defRPr sz="5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a:p>
        </p:txBody>
      </p:sp>
      <p:sp>
        <p:nvSpPr>
          <p:cNvPr id="15" name="Triangle">
            <a:extLst>
              <a:ext uri="{FF2B5EF4-FFF2-40B4-BE49-F238E27FC236}">
                <a16:creationId xmlns:a16="http://schemas.microsoft.com/office/drawing/2014/main" id="{F42584ED-2D7A-AE4E-A7DD-BAC1D08B652C}"/>
              </a:ext>
            </a:extLst>
          </p:cNvPr>
          <p:cNvSpPr/>
          <p:nvPr/>
        </p:nvSpPr>
        <p:spPr>
          <a:xfrm>
            <a:off x="1985867" y="3692367"/>
            <a:ext cx="733646" cy="83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162" y="14407"/>
                </a:lnTo>
                <a:lnTo>
                  <a:pt x="21600" y="0"/>
                </a:lnTo>
                <a:lnTo>
                  <a:pt x="0" y="21600"/>
                </a:lnTo>
                <a:close/>
              </a:path>
            </a:pathLst>
          </a:custGeom>
          <a:solidFill>
            <a:srgbClr val="FFFFFF"/>
          </a:solidFill>
          <a:ln w="12700">
            <a:miter lim="400000"/>
          </a:ln>
        </p:spPr>
        <p:txBody>
          <a:bodyPr lIns="0" tIns="0" rIns="0" bIns="0"/>
          <a:lstStyle/>
          <a:p>
            <a:pPr defTabSz="410766">
              <a:defRPr sz="5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a:p>
        </p:txBody>
      </p:sp>
      <p:sp>
        <p:nvSpPr>
          <p:cNvPr id="16" name="Line">
            <a:extLst>
              <a:ext uri="{FF2B5EF4-FFF2-40B4-BE49-F238E27FC236}">
                <a16:creationId xmlns:a16="http://schemas.microsoft.com/office/drawing/2014/main" id="{F279B269-F9F0-4C4E-8658-34064F2D6D5A}"/>
              </a:ext>
            </a:extLst>
          </p:cNvPr>
          <p:cNvSpPr/>
          <p:nvPr/>
        </p:nvSpPr>
        <p:spPr>
          <a:xfrm>
            <a:off x="2623180" y="4289506"/>
            <a:ext cx="266221" cy="266221"/>
          </a:xfrm>
          <a:prstGeom prst="line">
            <a:avLst/>
          </a:prstGeom>
          <a:noFill/>
          <a:ln w="50800" cap="flat">
            <a:solidFill>
              <a:srgbClr val="F2F2F2"/>
            </a:solidFill>
            <a:prstDash val="solid"/>
            <a:miter lim="400000"/>
          </a:ln>
          <a:effectLst/>
        </p:spPr>
        <p:txBody>
          <a:bodyPr wrap="square" lIns="0" tIns="0" rIns="0" bIns="0" numCol="1" anchor="t">
            <a:noAutofit/>
          </a:bodyPr>
          <a:lstStyle/>
          <a:p>
            <a:pPr defTabSz="410766">
              <a:defRPr sz="5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a:p>
        </p:txBody>
      </p:sp>
      <p:sp>
        <p:nvSpPr>
          <p:cNvPr id="17" name="Line">
            <a:extLst>
              <a:ext uri="{FF2B5EF4-FFF2-40B4-BE49-F238E27FC236}">
                <a16:creationId xmlns:a16="http://schemas.microsoft.com/office/drawing/2014/main" id="{8F99A45C-AB73-FE48-9203-92F3E3C6FC2E}"/>
              </a:ext>
            </a:extLst>
          </p:cNvPr>
          <p:cNvSpPr/>
          <p:nvPr/>
        </p:nvSpPr>
        <p:spPr>
          <a:xfrm>
            <a:off x="2691374" y="4591341"/>
            <a:ext cx="256650" cy="256650"/>
          </a:xfrm>
          <a:prstGeom prst="line">
            <a:avLst/>
          </a:prstGeom>
          <a:noFill/>
          <a:ln w="50800" cap="flat">
            <a:solidFill>
              <a:srgbClr val="F2F2F2"/>
            </a:solidFill>
            <a:prstDash val="solid"/>
            <a:miter lim="400000"/>
          </a:ln>
          <a:effectLst/>
        </p:spPr>
        <p:txBody>
          <a:bodyPr wrap="square" lIns="0" tIns="0" rIns="0" bIns="0" numCol="1" anchor="t">
            <a:noAutofit/>
          </a:bodyPr>
          <a:lstStyle/>
          <a:p>
            <a:pPr defTabSz="410766">
              <a:defRPr sz="5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a:p>
        </p:txBody>
      </p:sp>
      <p:sp>
        <p:nvSpPr>
          <p:cNvPr id="5" name="TextBox 4">
            <a:extLst>
              <a:ext uri="{FF2B5EF4-FFF2-40B4-BE49-F238E27FC236}">
                <a16:creationId xmlns:a16="http://schemas.microsoft.com/office/drawing/2014/main" id="{E6913375-5346-694B-8A9F-6F73BD11C1C6}"/>
              </a:ext>
            </a:extLst>
          </p:cNvPr>
          <p:cNvSpPr txBox="1"/>
          <p:nvPr/>
        </p:nvSpPr>
        <p:spPr>
          <a:xfrm>
            <a:off x="1222683" y="3740432"/>
            <a:ext cx="1167804" cy="369332"/>
          </a:xfrm>
          <a:prstGeom prst="rect">
            <a:avLst/>
          </a:prstGeom>
          <a:noFill/>
        </p:spPr>
        <p:txBody>
          <a:bodyPr wrap="square" rtlCol="0">
            <a:spAutoFit/>
          </a:bodyPr>
          <a:lstStyle/>
          <a:p>
            <a:r>
              <a:rPr lang="en-US" dirty="0"/>
              <a:t>1. Notch</a:t>
            </a:r>
          </a:p>
        </p:txBody>
      </p:sp>
      <p:sp>
        <p:nvSpPr>
          <p:cNvPr id="18" name="TextBox 17">
            <a:extLst>
              <a:ext uri="{FF2B5EF4-FFF2-40B4-BE49-F238E27FC236}">
                <a16:creationId xmlns:a16="http://schemas.microsoft.com/office/drawing/2014/main" id="{BB134F25-5843-DB4F-BB78-92C513A8951F}"/>
              </a:ext>
            </a:extLst>
          </p:cNvPr>
          <p:cNvSpPr txBox="1"/>
          <p:nvPr/>
        </p:nvSpPr>
        <p:spPr>
          <a:xfrm>
            <a:off x="3219522" y="4431812"/>
            <a:ext cx="921953" cy="369332"/>
          </a:xfrm>
          <a:prstGeom prst="rect">
            <a:avLst/>
          </a:prstGeom>
          <a:noFill/>
        </p:spPr>
        <p:txBody>
          <a:bodyPr wrap="square" rtlCol="0">
            <a:spAutoFit/>
          </a:bodyPr>
          <a:lstStyle/>
          <a:p>
            <a:r>
              <a:rPr lang="en-US" dirty="0"/>
              <a:t>2. Bore</a:t>
            </a:r>
          </a:p>
        </p:txBody>
      </p:sp>
      <p:sp>
        <p:nvSpPr>
          <p:cNvPr id="19" name="TextBox 18">
            <a:extLst>
              <a:ext uri="{FF2B5EF4-FFF2-40B4-BE49-F238E27FC236}">
                <a16:creationId xmlns:a16="http://schemas.microsoft.com/office/drawing/2014/main" id="{4B92D9C8-2FE0-B34E-B21F-260A7990C285}"/>
              </a:ext>
            </a:extLst>
          </p:cNvPr>
          <p:cNvSpPr txBox="1"/>
          <p:nvPr/>
        </p:nvSpPr>
        <p:spPr>
          <a:xfrm>
            <a:off x="2889401" y="5029461"/>
            <a:ext cx="2658399" cy="369332"/>
          </a:xfrm>
          <a:prstGeom prst="rect">
            <a:avLst/>
          </a:prstGeom>
          <a:noFill/>
        </p:spPr>
        <p:txBody>
          <a:bodyPr wrap="square" rtlCol="0">
            <a:spAutoFit/>
          </a:bodyPr>
          <a:lstStyle/>
          <a:p>
            <a:r>
              <a:rPr lang="en-US" dirty="0"/>
              <a:t>3. Mismatch back cut</a:t>
            </a:r>
          </a:p>
        </p:txBody>
      </p:sp>
      <p:sp>
        <p:nvSpPr>
          <p:cNvPr id="20" name="TextBox 19">
            <a:extLst>
              <a:ext uri="{FF2B5EF4-FFF2-40B4-BE49-F238E27FC236}">
                <a16:creationId xmlns:a16="http://schemas.microsoft.com/office/drawing/2014/main" id="{D3A46981-B8B4-5346-B66D-F2DC5230BA25}"/>
              </a:ext>
            </a:extLst>
          </p:cNvPr>
          <p:cNvSpPr txBox="1"/>
          <p:nvPr/>
        </p:nvSpPr>
        <p:spPr>
          <a:xfrm>
            <a:off x="6427461" y="1788578"/>
            <a:ext cx="1003520" cy="369332"/>
          </a:xfrm>
          <a:prstGeom prst="rect">
            <a:avLst/>
          </a:prstGeom>
          <a:noFill/>
        </p:spPr>
        <p:txBody>
          <a:bodyPr wrap="square" rtlCol="0">
            <a:spAutoFit/>
          </a:bodyPr>
          <a:lstStyle/>
          <a:p>
            <a:r>
              <a:rPr lang="en-US" dirty="0"/>
              <a:t>1. Notch</a:t>
            </a:r>
          </a:p>
        </p:txBody>
      </p:sp>
      <p:sp>
        <p:nvSpPr>
          <p:cNvPr id="21" name="TextBox 20">
            <a:extLst>
              <a:ext uri="{FF2B5EF4-FFF2-40B4-BE49-F238E27FC236}">
                <a16:creationId xmlns:a16="http://schemas.microsoft.com/office/drawing/2014/main" id="{0FEB183F-D11C-E141-9363-788EBA122D41}"/>
              </a:ext>
            </a:extLst>
          </p:cNvPr>
          <p:cNvSpPr txBox="1"/>
          <p:nvPr/>
        </p:nvSpPr>
        <p:spPr>
          <a:xfrm>
            <a:off x="7598390" y="1016253"/>
            <a:ext cx="921953" cy="369332"/>
          </a:xfrm>
          <a:prstGeom prst="rect">
            <a:avLst/>
          </a:prstGeom>
          <a:noFill/>
        </p:spPr>
        <p:txBody>
          <a:bodyPr wrap="square" rtlCol="0">
            <a:spAutoFit/>
          </a:bodyPr>
          <a:lstStyle/>
          <a:p>
            <a:r>
              <a:rPr lang="en-US" dirty="0"/>
              <a:t>2. Bore</a:t>
            </a:r>
          </a:p>
        </p:txBody>
      </p:sp>
      <p:sp>
        <p:nvSpPr>
          <p:cNvPr id="22" name="TextBox 21">
            <a:extLst>
              <a:ext uri="{FF2B5EF4-FFF2-40B4-BE49-F238E27FC236}">
                <a16:creationId xmlns:a16="http://schemas.microsoft.com/office/drawing/2014/main" id="{65D03E47-16F7-2E49-9E07-A76B122A081F}"/>
              </a:ext>
            </a:extLst>
          </p:cNvPr>
          <p:cNvSpPr txBox="1"/>
          <p:nvPr/>
        </p:nvSpPr>
        <p:spPr>
          <a:xfrm>
            <a:off x="5629205" y="3851949"/>
            <a:ext cx="2658399" cy="369332"/>
          </a:xfrm>
          <a:prstGeom prst="rect">
            <a:avLst/>
          </a:prstGeom>
          <a:noFill/>
        </p:spPr>
        <p:txBody>
          <a:bodyPr wrap="square" rtlCol="0">
            <a:spAutoFit/>
          </a:bodyPr>
          <a:lstStyle/>
          <a:p>
            <a:r>
              <a:rPr lang="en-US" dirty="0"/>
              <a:t>3. Mismatch back cut</a:t>
            </a:r>
          </a:p>
        </p:txBody>
      </p:sp>
      <p:cxnSp>
        <p:nvCxnSpPr>
          <p:cNvPr id="25" name="Straight Arrow Connector 24">
            <a:extLst>
              <a:ext uri="{FF2B5EF4-FFF2-40B4-BE49-F238E27FC236}">
                <a16:creationId xmlns:a16="http://schemas.microsoft.com/office/drawing/2014/main" id="{9E5BFE78-6EB1-F144-99F2-1ACB0CB54404}"/>
              </a:ext>
            </a:extLst>
          </p:cNvPr>
          <p:cNvCxnSpPr/>
          <p:nvPr/>
        </p:nvCxnSpPr>
        <p:spPr>
          <a:xfrm>
            <a:off x="1985867" y="4109764"/>
            <a:ext cx="404620" cy="1797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9FBC273C-31FA-2044-A76C-44A5A9888708}"/>
              </a:ext>
            </a:extLst>
          </p:cNvPr>
          <p:cNvCxnSpPr/>
          <p:nvPr/>
        </p:nvCxnSpPr>
        <p:spPr>
          <a:xfrm flipH="1" flipV="1">
            <a:off x="2889401" y="4422616"/>
            <a:ext cx="425029" cy="1045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B8C29290-CB8B-C447-8BB2-CD4BF493CE11}"/>
              </a:ext>
            </a:extLst>
          </p:cNvPr>
          <p:cNvCxnSpPr>
            <a:stCxn id="19" idx="1"/>
          </p:cNvCxnSpPr>
          <p:nvPr/>
        </p:nvCxnSpPr>
        <p:spPr>
          <a:xfrm flipH="1" flipV="1">
            <a:off x="2819699" y="4847991"/>
            <a:ext cx="69702" cy="3661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E081649E-0E67-2E45-A639-3639B6E9C62A}"/>
              </a:ext>
            </a:extLst>
          </p:cNvPr>
          <p:cNvCxnSpPr>
            <a:cxnSpLocks/>
          </p:cNvCxnSpPr>
          <p:nvPr/>
        </p:nvCxnSpPr>
        <p:spPr>
          <a:xfrm>
            <a:off x="8081276" y="1295714"/>
            <a:ext cx="0" cy="9853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26D2CBB2-A041-5645-A6D1-59C35BCE3238}"/>
              </a:ext>
            </a:extLst>
          </p:cNvPr>
          <p:cNvCxnSpPr/>
          <p:nvPr/>
        </p:nvCxnSpPr>
        <p:spPr>
          <a:xfrm>
            <a:off x="7193770" y="2138210"/>
            <a:ext cx="404620" cy="1797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455EDC96-1383-FE40-B547-B4168F63E16E}"/>
              </a:ext>
            </a:extLst>
          </p:cNvPr>
          <p:cNvCxnSpPr>
            <a:cxnSpLocks/>
          </p:cNvCxnSpPr>
          <p:nvPr/>
        </p:nvCxnSpPr>
        <p:spPr>
          <a:xfrm flipV="1">
            <a:off x="7076661" y="2627558"/>
            <a:ext cx="1443682" cy="12243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6589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1519A8-27F9-F74F-8ECC-10CB33B054CB}"/>
              </a:ext>
            </a:extLst>
          </p:cNvPr>
          <p:cNvSpPr/>
          <p:nvPr/>
        </p:nvSpPr>
        <p:spPr>
          <a:xfrm>
            <a:off x="4447606" y="311165"/>
            <a:ext cx="6674617"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D65457B-70D0-9347-8FA4-12E4DF9C9F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5301" y="562513"/>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5" name="Title 8">
            <a:extLst>
              <a:ext uri="{FF2B5EF4-FFF2-40B4-BE49-F238E27FC236}">
                <a16:creationId xmlns:a16="http://schemas.microsoft.com/office/drawing/2014/main" id="{B95AC171-DCEA-434C-A5D9-6BF6D4A26FA2}"/>
              </a:ext>
            </a:extLst>
          </p:cNvPr>
          <p:cNvSpPr>
            <a:spLocks noGrp="1"/>
          </p:cNvSpPr>
          <p:nvPr>
            <p:ph type="title"/>
          </p:nvPr>
        </p:nvSpPr>
        <p:spPr>
          <a:xfrm>
            <a:off x="5645785" y="311165"/>
            <a:ext cx="5216434" cy="1143000"/>
          </a:xfrm>
        </p:spPr>
        <p:txBody>
          <a:bodyPr/>
          <a:lstStyle/>
          <a:p>
            <a:r>
              <a:rPr lang="en-US" dirty="0">
                <a:solidFill>
                  <a:schemeClr val="bg1"/>
                </a:solidFill>
              </a:rPr>
              <a:t>Controlled Knee Cut</a:t>
            </a:r>
          </a:p>
        </p:txBody>
      </p:sp>
      <p:pic>
        <p:nvPicPr>
          <p:cNvPr id="4" name="Picture 3">
            <a:extLst>
              <a:ext uri="{FF2B5EF4-FFF2-40B4-BE49-F238E27FC236}">
                <a16:creationId xmlns:a16="http://schemas.microsoft.com/office/drawing/2014/main" id="{05B5A65D-2CEB-1D48-B13D-27DF1D03772F}"/>
              </a:ext>
            </a:extLst>
          </p:cNvPr>
          <p:cNvPicPr>
            <a:picLocks noChangeAspect="1"/>
          </p:cNvPicPr>
          <p:nvPr/>
        </p:nvPicPr>
        <p:blipFill>
          <a:blip r:embed="rId4"/>
          <a:stretch>
            <a:fillRect/>
          </a:stretch>
        </p:blipFill>
        <p:spPr>
          <a:xfrm>
            <a:off x="2425091" y="55880"/>
            <a:ext cx="5243209" cy="6858000"/>
          </a:xfrm>
          <a:prstGeom prst="rect">
            <a:avLst/>
          </a:prstGeom>
        </p:spPr>
      </p:pic>
      <p:pic>
        <p:nvPicPr>
          <p:cNvPr id="6" name="Picture 5">
            <a:extLst>
              <a:ext uri="{FF2B5EF4-FFF2-40B4-BE49-F238E27FC236}">
                <a16:creationId xmlns:a16="http://schemas.microsoft.com/office/drawing/2014/main" id="{7FA718EF-CEC4-B941-84F8-EB1461EC6316}"/>
              </a:ext>
            </a:extLst>
          </p:cNvPr>
          <p:cNvPicPr>
            <a:picLocks noChangeAspect="1"/>
          </p:cNvPicPr>
          <p:nvPr/>
        </p:nvPicPr>
        <p:blipFill>
          <a:blip r:embed="rId5"/>
          <a:stretch>
            <a:fillRect/>
          </a:stretch>
        </p:blipFill>
        <p:spPr>
          <a:xfrm>
            <a:off x="2514264" y="55880"/>
            <a:ext cx="6750996" cy="6858000"/>
          </a:xfrm>
          <a:prstGeom prst="rect">
            <a:avLst/>
          </a:prstGeom>
        </p:spPr>
      </p:pic>
    </p:spTree>
    <p:extLst>
      <p:ext uri="{BB962C8B-B14F-4D97-AF65-F5344CB8AC3E}">
        <p14:creationId xmlns:p14="http://schemas.microsoft.com/office/powerpoint/2010/main" val="226871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1F15DFF-BEB7-E64D-99DC-3F042B9BBF15}"/>
              </a:ext>
            </a:extLst>
          </p:cNvPr>
          <p:cNvSpPr>
            <a:spLocks noGrp="1"/>
          </p:cNvSpPr>
          <p:nvPr>
            <p:ph sz="half" idx="2"/>
          </p:nvPr>
        </p:nvSpPr>
        <p:spPr>
          <a:xfrm>
            <a:off x="588422" y="2332037"/>
            <a:ext cx="5384800" cy="4525963"/>
          </a:xfrm>
        </p:spPr>
        <p:txBody>
          <a:bodyPr/>
          <a:lstStyle/>
          <a:p>
            <a:r>
              <a:rPr lang="en-US" sz="3600" dirty="0"/>
              <a:t>90-5-15 Rule</a:t>
            </a:r>
          </a:p>
          <a:p>
            <a:r>
              <a:rPr lang="en-US" sz="3600" dirty="0"/>
              <a:t>Distance release – safe option </a:t>
            </a:r>
          </a:p>
          <a:p>
            <a:r>
              <a:rPr lang="en-US" sz="3600" dirty="0"/>
              <a:t>Best escape route might not be easily identified</a:t>
            </a:r>
          </a:p>
          <a:p>
            <a:r>
              <a:rPr lang="en-US" sz="3600" dirty="0"/>
              <a:t>The escape route will change</a:t>
            </a:r>
          </a:p>
          <a:p>
            <a:endParaRPr lang="en-US" dirty="0"/>
          </a:p>
        </p:txBody>
      </p:sp>
      <p:sp>
        <p:nvSpPr>
          <p:cNvPr id="9" name="Rectangle 8">
            <a:extLst>
              <a:ext uri="{FF2B5EF4-FFF2-40B4-BE49-F238E27FC236}">
                <a16:creationId xmlns:a16="http://schemas.microsoft.com/office/drawing/2014/main" id="{E7C69715-2F81-B143-8A84-BB4EB9288AD7}"/>
              </a:ext>
            </a:extLst>
          </p:cNvPr>
          <p:cNvSpPr/>
          <p:nvPr/>
        </p:nvSpPr>
        <p:spPr>
          <a:xfrm>
            <a:off x="352685" y="98819"/>
            <a:ext cx="6674617"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FDFDC17-371D-3446-9529-F59D4FEA2C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380" y="350167"/>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Title 8">
            <a:extLst>
              <a:ext uri="{FF2B5EF4-FFF2-40B4-BE49-F238E27FC236}">
                <a16:creationId xmlns:a16="http://schemas.microsoft.com/office/drawing/2014/main" id="{D36C75DF-DBA9-954B-B754-2ACEF707B8F5}"/>
              </a:ext>
            </a:extLst>
          </p:cNvPr>
          <p:cNvSpPr>
            <a:spLocks noGrp="1"/>
          </p:cNvSpPr>
          <p:nvPr>
            <p:ph type="title"/>
          </p:nvPr>
        </p:nvSpPr>
        <p:spPr>
          <a:xfrm>
            <a:off x="1550864" y="98819"/>
            <a:ext cx="5216434" cy="1143000"/>
          </a:xfrm>
        </p:spPr>
        <p:txBody>
          <a:bodyPr/>
          <a:lstStyle/>
          <a:p>
            <a:r>
              <a:rPr lang="en-US" dirty="0">
                <a:solidFill>
                  <a:schemeClr val="bg1"/>
                </a:solidFill>
              </a:rPr>
              <a:t>Escape Plan</a:t>
            </a:r>
          </a:p>
        </p:txBody>
      </p:sp>
      <p:grpSp>
        <p:nvGrpSpPr>
          <p:cNvPr id="21" name="Group 20">
            <a:extLst>
              <a:ext uri="{FF2B5EF4-FFF2-40B4-BE49-F238E27FC236}">
                <a16:creationId xmlns:a16="http://schemas.microsoft.com/office/drawing/2014/main" id="{344B46A3-C402-4046-8E10-EAE5A089AEDC}"/>
              </a:ext>
            </a:extLst>
          </p:cNvPr>
          <p:cNvGrpSpPr/>
          <p:nvPr/>
        </p:nvGrpSpPr>
        <p:grpSpPr>
          <a:xfrm>
            <a:off x="6172788" y="359590"/>
            <a:ext cx="6422125" cy="5487079"/>
            <a:chOff x="6172788" y="359590"/>
            <a:chExt cx="6422125" cy="5487079"/>
          </a:xfrm>
        </p:grpSpPr>
        <p:sp>
          <p:nvSpPr>
            <p:cNvPr id="2" name="Donut 1">
              <a:extLst>
                <a:ext uri="{FF2B5EF4-FFF2-40B4-BE49-F238E27FC236}">
                  <a16:creationId xmlns:a16="http://schemas.microsoft.com/office/drawing/2014/main" id="{2C94DF17-1D65-1145-B467-CEB2A9B8DA49}"/>
                </a:ext>
              </a:extLst>
            </p:cNvPr>
            <p:cNvSpPr/>
            <p:nvPr/>
          </p:nvSpPr>
          <p:spPr>
            <a:xfrm>
              <a:off x="7577345" y="1661718"/>
              <a:ext cx="3796747" cy="3782411"/>
            </a:xfrm>
            <a:prstGeom prst="donut">
              <a:avLst>
                <a:gd name="adj" fmla="val 33393"/>
              </a:avLst>
            </a:prstGeom>
            <a:gradFill flip="none" rotWithShape="1">
              <a:gsLst>
                <a:gs pos="0">
                  <a:srgbClr val="FF0000"/>
                </a:gs>
                <a:gs pos="97000">
                  <a:schemeClr val="accent2">
                    <a:lumMod val="89000"/>
                  </a:schemeClr>
                </a:gs>
                <a:gs pos="96000">
                  <a:schemeClr val="accent2">
                    <a:lumMod val="75000"/>
                  </a:schemeClr>
                </a:gs>
                <a:gs pos="97000">
                  <a:srgbClr val="B54340"/>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Down Arrow 14">
              <a:extLst>
                <a:ext uri="{FF2B5EF4-FFF2-40B4-BE49-F238E27FC236}">
                  <a16:creationId xmlns:a16="http://schemas.microsoft.com/office/drawing/2014/main" id="{267C245E-0F04-EF4B-B943-A56F92FC886E}"/>
                </a:ext>
              </a:extLst>
            </p:cNvPr>
            <p:cNvSpPr/>
            <p:nvPr/>
          </p:nvSpPr>
          <p:spPr>
            <a:xfrm rot="10800000">
              <a:off x="9344719" y="828832"/>
              <a:ext cx="331718" cy="193424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529BE921-6001-B749-936E-273387B0B485}"/>
                </a:ext>
              </a:extLst>
            </p:cNvPr>
            <p:cNvSpPr/>
            <p:nvPr/>
          </p:nvSpPr>
          <p:spPr>
            <a:xfrm rot="2932109">
              <a:off x="6942976" y="3402979"/>
              <a:ext cx="1673502" cy="3213878"/>
            </a:xfrm>
            <a:prstGeom prst="downArrow">
              <a:avLst/>
            </a:prstGeom>
            <a:gradFill>
              <a:gsLst>
                <a:gs pos="0">
                  <a:srgbClr val="00B050"/>
                </a:gs>
                <a:gs pos="100000">
                  <a:srgbClr val="00B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D63092AE-9512-0649-809E-F085D8AD994A}"/>
                </a:ext>
              </a:extLst>
            </p:cNvPr>
            <p:cNvSpPr/>
            <p:nvPr/>
          </p:nvSpPr>
          <p:spPr>
            <a:xfrm rot="18667891" flipH="1">
              <a:off x="10151223" y="3402979"/>
              <a:ext cx="1673502" cy="3213878"/>
            </a:xfrm>
            <a:prstGeom prst="downArrow">
              <a:avLst/>
            </a:prstGeom>
            <a:gradFill>
              <a:gsLst>
                <a:gs pos="0">
                  <a:srgbClr val="00B050"/>
                </a:gs>
                <a:gs pos="100000">
                  <a:srgbClr val="00B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 picture containing dark, flower, curtain&#10;&#10;Description automatically generated">
              <a:extLst>
                <a:ext uri="{FF2B5EF4-FFF2-40B4-BE49-F238E27FC236}">
                  <a16:creationId xmlns:a16="http://schemas.microsoft.com/office/drawing/2014/main" id="{00F7B839-6F5B-7B43-B781-674250358E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24306" y="2773500"/>
              <a:ext cx="1502824" cy="1558845"/>
            </a:xfrm>
            <a:prstGeom prst="rect">
              <a:avLst/>
            </a:prstGeom>
          </p:spPr>
        </p:pic>
        <p:sp>
          <p:nvSpPr>
            <p:cNvPr id="18" name="TextBox 17">
              <a:extLst>
                <a:ext uri="{FF2B5EF4-FFF2-40B4-BE49-F238E27FC236}">
                  <a16:creationId xmlns:a16="http://schemas.microsoft.com/office/drawing/2014/main" id="{180B3B60-2F82-2B45-9A99-D8B48DCAB2A7}"/>
                </a:ext>
              </a:extLst>
            </p:cNvPr>
            <p:cNvSpPr txBox="1"/>
            <p:nvPr/>
          </p:nvSpPr>
          <p:spPr>
            <a:xfrm>
              <a:off x="8647048" y="359590"/>
              <a:ext cx="1848678" cy="369332"/>
            </a:xfrm>
            <a:prstGeom prst="rect">
              <a:avLst/>
            </a:prstGeom>
            <a:noFill/>
          </p:spPr>
          <p:txBody>
            <a:bodyPr wrap="square" rtlCol="0">
              <a:spAutoFit/>
            </a:bodyPr>
            <a:lstStyle/>
            <a:p>
              <a:r>
                <a:rPr lang="en-US" dirty="0"/>
                <a:t>Felling Direction</a:t>
              </a:r>
            </a:p>
          </p:txBody>
        </p:sp>
        <p:sp>
          <p:nvSpPr>
            <p:cNvPr id="19" name="TextBox 18">
              <a:extLst>
                <a:ext uri="{FF2B5EF4-FFF2-40B4-BE49-F238E27FC236}">
                  <a16:creationId xmlns:a16="http://schemas.microsoft.com/office/drawing/2014/main" id="{3108B929-8E30-D344-B377-0227837DB90E}"/>
                </a:ext>
              </a:extLst>
            </p:cNvPr>
            <p:cNvSpPr txBox="1"/>
            <p:nvPr/>
          </p:nvSpPr>
          <p:spPr>
            <a:xfrm>
              <a:off x="10559918" y="4789249"/>
              <a:ext cx="687989" cy="400110"/>
            </a:xfrm>
            <a:prstGeom prst="rect">
              <a:avLst/>
            </a:prstGeom>
            <a:noFill/>
          </p:spPr>
          <p:txBody>
            <a:bodyPr wrap="square" rtlCol="0">
              <a:spAutoFit/>
            </a:bodyPr>
            <a:lstStyle/>
            <a:p>
              <a:r>
                <a:rPr lang="en-US" sz="2000" b="1" dirty="0">
                  <a:solidFill>
                    <a:schemeClr val="bg1"/>
                  </a:solidFill>
                </a:rPr>
                <a:t>Safe</a:t>
              </a:r>
            </a:p>
          </p:txBody>
        </p:sp>
        <p:sp>
          <p:nvSpPr>
            <p:cNvPr id="20" name="TextBox 19">
              <a:extLst>
                <a:ext uri="{FF2B5EF4-FFF2-40B4-BE49-F238E27FC236}">
                  <a16:creationId xmlns:a16="http://schemas.microsoft.com/office/drawing/2014/main" id="{9FE9E6FE-EB57-0449-A7F3-9F1D358FF1CD}"/>
                </a:ext>
              </a:extLst>
            </p:cNvPr>
            <p:cNvSpPr txBox="1"/>
            <p:nvPr/>
          </p:nvSpPr>
          <p:spPr>
            <a:xfrm>
              <a:off x="7507916" y="4789249"/>
              <a:ext cx="687989" cy="400110"/>
            </a:xfrm>
            <a:prstGeom prst="rect">
              <a:avLst/>
            </a:prstGeom>
            <a:noFill/>
          </p:spPr>
          <p:txBody>
            <a:bodyPr wrap="square" rtlCol="0">
              <a:spAutoFit/>
            </a:bodyPr>
            <a:lstStyle/>
            <a:p>
              <a:r>
                <a:rPr lang="en-US" sz="2000" b="1" dirty="0">
                  <a:solidFill>
                    <a:schemeClr val="bg1"/>
                  </a:solidFill>
                </a:rPr>
                <a:t>Safe</a:t>
              </a:r>
            </a:p>
          </p:txBody>
        </p:sp>
      </p:grpSp>
    </p:spTree>
    <p:extLst>
      <p:ext uri="{BB962C8B-B14F-4D97-AF65-F5344CB8AC3E}">
        <p14:creationId xmlns:p14="http://schemas.microsoft.com/office/powerpoint/2010/main" val="2317271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52BF9EA-B9CC-FB41-8FB5-681CD397F44F}"/>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096000" y="1828801"/>
            <a:ext cx="4571975" cy="4253191"/>
          </a:xfrm>
          <a:prstGeom prst="rect">
            <a:avLst/>
          </a:prstGeom>
        </p:spPr>
      </p:pic>
      <p:grpSp>
        <p:nvGrpSpPr>
          <p:cNvPr id="3" name="Group 2">
            <a:extLst>
              <a:ext uri="{FF2B5EF4-FFF2-40B4-BE49-F238E27FC236}">
                <a16:creationId xmlns:a16="http://schemas.microsoft.com/office/drawing/2014/main" id="{799FB027-63CA-834B-B102-6FDB74580C77}"/>
              </a:ext>
            </a:extLst>
          </p:cNvPr>
          <p:cNvGrpSpPr/>
          <p:nvPr/>
        </p:nvGrpSpPr>
        <p:grpSpPr>
          <a:xfrm>
            <a:off x="1487468" y="1828810"/>
            <a:ext cx="4608528" cy="4252522"/>
            <a:chOff x="1487468" y="1238260"/>
            <a:chExt cx="4608528" cy="4252522"/>
          </a:xfrm>
        </p:grpSpPr>
        <p:pic>
          <p:nvPicPr>
            <p:cNvPr id="7" name="Picture 6">
              <a:extLst>
                <a:ext uri="{FF2B5EF4-FFF2-40B4-BE49-F238E27FC236}">
                  <a16:creationId xmlns:a16="http://schemas.microsoft.com/office/drawing/2014/main" id="{BCF97EB1-CD8A-C14A-A011-A8B4566BC8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21" y="1238260"/>
              <a:ext cx="4571975" cy="4252522"/>
            </a:xfrm>
            <a:prstGeom prst="rect">
              <a:avLst/>
            </a:prstGeom>
          </p:spPr>
        </p:pic>
        <p:sp>
          <p:nvSpPr>
            <p:cNvPr id="8" name="TextBox 7">
              <a:extLst>
                <a:ext uri="{FF2B5EF4-FFF2-40B4-BE49-F238E27FC236}">
                  <a16:creationId xmlns:a16="http://schemas.microsoft.com/office/drawing/2014/main" id="{246BB990-9CA8-BB40-9C98-B50C3A522027}"/>
                </a:ext>
              </a:extLst>
            </p:cNvPr>
            <p:cNvSpPr txBox="1"/>
            <p:nvPr/>
          </p:nvSpPr>
          <p:spPr>
            <a:xfrm>
              <a:off x="1487468" y="5223267"/>
              <a:ext cx="3483013" cy="246221"/>
            </a:xfrm>
            <a:prstGeom prst="rect">
              <a:avLst/>
            </a:prstGeom>
            <a:noFill/>
          </p:spPr>
          <p:txBody>
            <a:bodyPr wrap="square" rtlCol="0">
              <a:spAutoFit/>
            </a:bodyPr>
            <a:lstStyle/>
            <a:p>
              <a:r>
                <a:rPr lang="en-US" sz="1000" dirty="0">
                  <a:solidFill>
                    <a:schemeClr val="bg1"/>
                  </a:solidFill>
                </a:rPr>
                <a:t>Joseph O’Brien, USDA Forest Service, </a:t>
              </a:r>
              <a:r>
                <a:rPr lang="en-US" sz="1000" dirty="0" err="1">
                  <a:solidFill>
                    <a:schemeClr val="bg1"/>
                  </a:solidFill>
                </a:rPr>
                <a:t>Bugwood.org</a:t>
              </a:r>
              <a:endParaRPr lang="en-US" sz="1000" dirty="0">
                <a:solidFill>
                  <a:schemeClr val="bg1"/>
                </a:solidFill>
              </a:endParaRPr>
            </a:p>
          </p:txBody>
        </p:sp>
      </p:grpSp>
      <p:sp>
        <p:nvSpPr>
          <p:cNvPr id="9" name="TextBox 8">
            <a:extLst>
              <a:ext uri="{FF2B5EF4-FFF2-40B4-BE49-F238E27FC236}">
                <a16:creationId xmlns:a16="http://schemas.microsoft.com/office/drawing/2014/main" id="{05E6BC81-1F48-B547-9CBF-8D8B45937271}"/>
              </a:ext>
            </a:extLst>
          </p:cNvPr>
          <p:cNvSpPr txBox="1"/>
          <p:nvPr/>
        </p:nvSpPr>
        <p:spPr>
          <a:xfrm>
            <a:off x="6095996" y="5797353"/>
            <a:ext cx="3138983" cy="246221"/>
          </a:xfrm>
          <a:prstGeom prst="rect">
            <a:avLst/>
          </a:prstGeom>
          <a:noFill/>
        </p:spPr>
        <p:txBody>
          <a:bodyPr wrap="square" rtlCol="0">
            <a:spAutoFit/>
          </a:bodyPr>
          <a:lstStyle/>
          <a:p>
            <a:r>
              <a:rPr lang="en-US" sz="1000" dirty="0">
                <a:solidFill>
                  <a:schemeClr val="bg1"/>
                </a:solidFill>
              </a:rPr>
              <a:t>Mary Ann </a:t>
            </a:r>
            <a:r>
              <a:rPr lang="en-US" sz="1000" dirty="0" err="1">
                <a:solidFill>
                  <a:schemeClr val="bg1"/>
                </a:solidFill>
              </a:rPr>
              <a:t>Hansend</a:t>
            </a:r>
            <a:r>
              <a:rPr lang="en-US" sz="1000" dirty="0">
                <a:solidFill>
                  <a:schemeClr val="bg1"/>
                </a:solidFill>
              </a:rPr>
              <a:t>, VPI &amp; State University, </a:t>
            </a:r>
            <a:r>
              <a:rPr lang="en-US" sz="1000" dirty="0" err="1">
                <a:solidFill>
                  <a:schemeClr val="bg1"/>
                </a:solidFill>
              </a:rPr>
              <a:t>Bugwood.org</a:t>
            </a:r>
            <a:endParaRPr lang="en-US" sz="1000" dirty="0">
              <a:solidFill>
                <a:schemeClr val="bg1"/>
              </a:solidFill>
            </a:endParaRPr>
          </a:p>
        </p:txBody>
      </p:sp>
      <p:sp>
        <p:nvSpPr>
          <p:cNvPr id="14" name="Rectangle 13">
            <a:extLst>
              <a:ext uri="{FF2B5EF4-FFF2-40B4-BE49-F238E27FC236}">
                <a16:creationId xmlns:a16="http://schemas.microsoft.com/office/drawing/2014/main" id="{8D8E0FC1-13C5-8345-BBF5-47CBAF3BE348}"/>
              </a:ext>
            </a:extLst>
          </p:cNvPr>
          <p:cNvSpPr/>
          <p:nvPr/>
        </p:nvSpPr>
        <p:spPr>
          <a:xfrm>
            <a:off x="352685" y="98819"/>
            <a:ext cx="6674617"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590A5D5-7F86-ED4F-BEC5-DEBE2EABFB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0380" y="350167"/>
            <a:ext cx="1160585"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Title 8">
            <a:extLst>
              <a:ext uri="{FF2B5EF4-FFF2-40B4-BE49-F238E27FC236}">
                <a16:creationId xmlns:a16="http://schemas.microsoft.com/office/drawing/2014/main" id="{83122C6F-A8D0-5241-8A99-41F17F4C25DA}"/>
              </a:ext>
            </a:extLst>
          </p:cNvPr>
          <p:cNvSpPr>
            <a:spLocks noGrp="1"/>
          </p:cNvSpPr>
          <p:nvPr>
            <p:ph type="title"/>
          </p:nvPr>
        </p:nvSpPr>
        <p:spPr>
          <a:xfrm>
            <a:off x="1550864" y="98819"/>
            <a:ext cx="5216434" cy="1143000"/>
          </a:xfrm>
        </p:spPr>
        <p:txBody>
          <a:bodyPr/>
          <a:lstStyle/>
          <a:p>
            <a:r>
              <a:rPr lang="en-US" dirty="0">
                <a:solidFill>
                  <a:schemeClr val="bg1"/>
                </a:solidFill>
              </a:rPr>
              <a:t>Escape Plan</a:t>
            </a:r>
          </a:p>
        </p:txBody>
      </p:sp>
      <p:pic>
        <p:nvPicPr>
          <p:cNvPr id="2" name="Picture 1">
            <a:extLst>
              <a:ext uri="{FF2B5EF4-FFF2-40B4-BE49-F238E27FC236}">
                <a16:creationId xmlns:a16="http://schemas.microsoft.com/office/drawing/2014/main" id="{88972445-BABA-B84B-AA33-0414DBE7FA78}"/>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495014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D909894-B974-AD40-A895-6EEEFFDF4D75}"/>
              </a:ext>
            </a:extLst>
          </p:cNvPr>
          <p:cNvGraphicFramePr/>
          <p:nvPr>
            <p:extLst>
              <p:ext uri="{D42A27DB-BD31-4B8C-83A1-F6EECF244321}">
                <p14:modId xmlns:p14="http://schemas.microsoft.com/office/powerpoint/2010/main" val="3935860302"/>
              </p:ext>
            </p:extLst>
          </p:nvPr>
        </p:nvGraphicFramePr>
        <p:xfrm>
          <a:off x="4556540" y="1711086"/>
          <a:ext cx="7608957" cy="4985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ontent Placeholder 9">
            <a:extLst>
              <a:ext uri="{FF2B5EF4-FFF2-40B4-BE49-F238E27FC236}">
                <a16:creationId xmlns:a16="http://schemas.microsoft.com/office/drawing/2014/main" id="{B078FE41-A148-5B40-B1EB-B5CC8E12EC85}"/>
              </a:ext>
            </a:extLst>
          </p:cNvPr>
          <p:cNvSpPr>
            <a:spLocks noGrp="1"/>
          </p:cNvSpPr>
          <p:nvPr>
            <p:ph idx="1"/>
          </p:nvPr>
        </p:nvSpPr>
        <p:spPr>
          <a:xfrm>
            <a:off x="172278" y="2141267"/>
            <a:ext cx="3962400" cy="4125032"/>
          </a:xfrm>
        </p:spPr>
        <p:txBody>
          <a:bodyPr>
            <a:normAutofit fontScale="92500"/>
          </a:bodyPr>
          <a:lstStyle/>
          <a:p>
            <a:r>
              <a:rPr lang="en-US" dirty="0"/>
              <a:t>Load and lean change with each cut</a:t>
            </a:r>
          </a:p>
          <a:p>
            <a:r>
              <a:rPr lang="en-US" dirty="0"/>
              <a:t>Drop zone may shift</a:t>
            </a:r>
          </a:p>
          <a:p>
            <a:r>
              <a:rPr lang="en-US" dirty="0"/>
              <a:t>Different equipment may be needed</a:t>
            </a:r>
          </a:p>
          <a:p>
            <a:r>
              <a:rPr lang="en-US" dirty="0"/>
              <a:t>Another cut plan and escape plan needed</a:t>
            </a:r>
          </a:p>
        </p:txBody>
      </p:sp>
      <p:sp>
        <p:nvSpPr>
          <p:cNvPr id="8" name="Rectangle 7">
            <a:extLst>
              <a:ext uri="{FF2B5EF4-FFF2-40B4-BE49-F238E27FC236}">
                <a16:creationId xmlns:a16="http://schemas.microsoft.com/office/drawing/2014/main" id="{4739146B-5F73-3D44-B0E2-35D9B6868293}"/>
              </a:ext>
            </a:extLst>
          </p:cNvPr>
          <p:cNvSpPr/>
          <p:nvPr/>
        </p:nvSpPr>
        <p:spPr>
          <a:xfrm>
            <a:off x="352685" y="98819"/>
            <a:ext cx="10878532"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8">
            <a:extLst>
              <a:ext uri="{FF2B5EF4-FFF2-40B4-BE49-F238E27FC236}">
                <a16:creationId xmlns:a16="http://schemas.microsoft.com/office/drawing/2014/main" id="{9A2E0C37-544C-9A48-8AAC-9FB8DF9BF891}"/>
              </a:ext>
            </a:extLst>
          </p:cNvPr>
          <p:cNvSpPr>
            <a:spLocks noGrp="1"/>
          </p:cNvSpPr>
          <p:nvPr>
            <p:ph type="title"/>
          </p:nvPr>
        </p:nvSpPr>
        <p:spPr>
          <a:xfrm>
            <a:off x="1550863" y="98819"/>
            <a:ext cx="8726197" cy="1143000"/>
          </a:xfrm>
        </p:spPr>
        <p:txBody>
          <a:bodyPr>
            <a:normAutofit/>
          </a:bodyPr>
          <a:lstStyle/>
          <a:p>
            <a:r>
              <a:rPr lang="en-US" dirty="0">
                <a:solidFill>
                  <a:schemeClr val="bg1"/>
                </a:solidFill>
              </a:rPr>
              <a:t>5.  Implement Plan and Repeat Steps</a:t>
            </a:r>
          </a:p>
        </p:txBody>
      </p:sp>
    </p:spTree>
    <p:extLst>
      <p:ext uri="{BB962C8B-B14F-4D97-AF65-F5344CB8AC3E}">
        <p14:creationId xmlns:p14="http://schemas.microsoft.com/office/powerpoint/2010/main" val="178945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078FE41-A148-5B40-B1EB-B5CC8E12EC85}"/>
              </a:ext>
            </a:extLst>
          </p:cNvPr>
          <p:cNvSpPr>
            <a:spLocks noGrp="1"/>
          </p:cNvSpPr>
          <p:nvPr>
            <p:ph idx="1"/>
          </p:nvPr>
        </p:nvSpPr>
        <p:spPr>
          <a:xfrm>
            <a:off x="470452" y="1657307"/>
            <a:ext cx="3962400" cy="4125032"/>
          </a:xfrm>
        </p:spPr>
        <p:txBody>
          <a:bodyPr>
            <a:normAutofit/>
          </a:bodyPr>
          <a:lstStyle/>
          <a:p>
            <a:pPr marL="0" indent="0">
              <a:buNone/>
            </a:pPr>
            <a:endParaRPr lang="en-US" dirty="0"/>
          </a:p>
          <a:p>
            <a:r>
              <a:rPr lang="en-US" dirty="0"/>
              <a:t>Keep your saw below your shoulders</a:t>
            </a:r>
          </a:p>
          <a:p>
            <a:r>
              <a:rPr lang="en-US" dirty="0"/>
              <a:t>Clear off the foliage</a:t>
            </a:r>
          </a:p>
          <a:p>
            <a:r>
              <a:rPr lang="en-US" dirty="0"/>
              <a:t>Remove tripping hazards</a:t>
            </a:r>
          </a:p>
          <a:p>
            <a:endParaRPr lang="en-US" dirty="0"/>
          </a:p>
        </p:txBody>
      </p:sp>
      <p:sp>
        <p:nvSpPr>
          <p:cNvPr id="2" name="TextBox 1">
            <a:extLst>
              <a:ext uri="{FF2B5EF4-FFF2-40B4-BE49-F238E27FC236}">
                <a16:creationId xmlns:a16="http://schemas.microsoft.com/office/drawing/2014/main" id="{9D37048D-E468-9942-814E-27D4291A5A37}"/>
              </a:ext>
            </a:extLst>
          </p:cNvPr>
          <p:cNvSpPr txBox="1"/>
          <p:nvPr/>
        </p:nvSpPr>
        <p:spPr>
          <a:xfrm>
            <a:off x="3733800" y="1104900"/>
            <a:ext cx="1934825" cy="369332"/>
          </a:xfrm>
          <a:prstGeom prst="rect">
            <a:avLst/>
          </a:prstGeom>
          <a:noFill/>
        </p:spPr>
        <p:txBody>
          <a:bodyPr wrap="none" rtlCol="0">
            <a:spAutoFit/>
          </a:bodyPr>
          <a:lstStyle/>
          <a:p>
            <a:r>
              <a:rPr lang="en-US" dirty="0"/>
              <a:t>Tips to Get Started</a:t>
            </a:r>
          </a:p>
        </p:txBody>
      </p:sp>
      <p:pic>
        <p:nvPicPr>
          <p:cNvPr id="8" name="Picture 7" descr="A car parked on the side of a road&#10;&#10;Description automatically generated">
            <a:extLst>
              <a:ext uri="{FF2B5EF4-FFF2-40B4-BE49-F238E27FC236}">
                <a16:creationId xmlns:a16="http://schemas.microsoft.com/office/drawing/2014/main" id="{9F1989E9-B501-1340-9CA5-5AB688B42A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2905" y="1894768"/>
            <a:ext cx="7333390" cy="4125032"/>
          </a:xfrm>
          <a:prstGeom prst="rect">
            <a:avLst/>
          </a:prstGeom>
        </p:spPr>
      </p:pic>
      <p:sp>
        <p:nvSpPr>
          <p:cNvPr id="5" name="Rectangle 4">
            <a:extLst>
              <a:ext uri="{FF2B5EF4-FFF2-40B4-BE49-F238E27FC236}">
                <a16:creationId xmlns:a16="http://schemas.microsoft.com/office/drawing/2014/main" id="{AAD43869-AAED-7B49-925F-700E3903F880}"/>
              </a:ext>
            </a:extLst>
          </p:cNvPr>
          <p:cNvSpPr/>
          <p:nvPr/>
        </p:nvSpPr>
        <p:spPr>
          <a:xfrm>
            <a:off x="352685" y="98819"/>
            <a:ext cx="10878532"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t>Tips to Get Started</a:t>
            </a:r>
          </a:p>
        </p:txBody>
      </p:sp>
    </p:spTree>
    <p:extLst>
      <p:ext uri="{BB962C8B-B14F-4D97-AF65-F5344CB8AC3E}">
        <p14:creationId xmlns:p14="http://schemas.microsoft.com/office/powerpoint/2010/main" val="30262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D909894-B974-AD40-A895-6EEEFFDF4D75}"/>
              </a:ext>
            </a:extLst>
          </p:cNvPr>
          <p:cNvGraphicFramePr/>
          <p:nvPr/>
        </p:nvGraphicFramePr>
        <p:xfrm>
          <a:off x="3840922" y="1711086"/>
          <a:ext cx="7608957" cy="4985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ontent Placeholder 9">
            <a:extLst>
              <a:ext uri="{FF2B5EF4-FFF2-40B4-BE49-F238E27FC236}">
                <a16:creationId xmlns:a16="http://schemas.microsoft.com/office/drawing/2014/main" id="{B078FE41-A148-5B40-B1EB-B5CC8E12EC85}"/>
              </a:ext>
            </a:extLst>
          </p:cNvPr>
          <p:cNvSpPr>
            <a:spLocks noGrp="1"/>
          </p:cNvSpPr>
          <p:nvPr>
            <p:ph idx="1"/>
          </p:nvPr>
        </p:nvSpPr>
        <p:spPr>
          <a:xfrm>
            <a:off x="470452" y="1657307"/>
            <a:ext cx="3962400" cy="4125032"/>
          </a:xfrm>
        </p:spPr>
        <p:txBody>
          <a:bodyPr>
            <a:normAutofit lnSpcReduction="10000"/>
          </a:bodyPr>
          <a:lstStyle/>
          <a:p>
            <a:endParaRPr lang="en-US" dirty="0"/>
          </a:p>
          <a:p>
            <a:pPr marL="0" indent="0">
              <a:buNone/>
            </a:pPr>
            <a:r>
              <a:rPr lang="en-US" dirty="0"/>
              <a:t>Next:</a:t>
            </a:r>
          </a:p>
          <a:p>
            <a:r>
              <a:rPr lang="en-US" dirty="0"/>
              <a:t>Work from the top down if possible</a:t>
            </a:r>
          </a:p>
          <a:p>
            <a:r>
              <a:rPr lang="en-US" dirty="0"/>
              <a:t>Take the weight off the tree</a:t>
            </a:r>
          </a:p>
          <a:p>
            <a:r>
              <a:rPr lang="en-US" dirty="0"/>
              <a:t>Remove non-load bearing branches</a:t>
            </a:r>
          </a:p>
          <a:p>
            <a:endParaRPr lang="en-US" dirty="0"/>
          </a:p>
        </p:txBody>
      </p:sp>
      <p:sp>
        <p:nvSpPr>
          <p:cNvPr id="8" name="Rectangle 7">
            <a:extLst>
              <a:ext uri="{FF2B5EF4-FFF2-40B4-BE49-F238E27FC236}">
                <a16:creationId xmlns:a16="http://schemas.microsoft.com/office/drawing/2014/main" id="{35522717-984B-814C-A4D2-4C29725B5F7B}"/>
              </a:ext>
            </a:extLst>
          </p:cNvPr>
          <p:cNvSpPr/>
          <p:nvPr/>
        </p:nvSpPr>
        <p:spPr>
          <a:xfrm>
            <a:off x="352685" y="98819"/>
            <a:ext cx="10878532"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t>Tips to Get Started</a:t>
            </a:r>
          </a:p>
        </p:txBody>
      </p:sp>
    </p:spTree>
    <p:extLst>
      <p:ext uri="{BB962C8B-B14F-4D97-AF65-F5344CB8AC3E}">
        <p14:creationId xmlns:p14="http://schemas.microsoft.com/office/powerpoint/2010/main" val="332646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BCD98A-34B4-2145-977A-6B15810F11EB}"/>
              </a:ext>
            </a:extLst>
          </p:cNvPr>
          <p:cNvGrpSpPr/>
          <p:nvPr/>
        </p:nvGrpSpPr>
        <p:grpSpPr>
          <a:xfrm>
            <a:off x="609600" y="99813"/>
            <a:ext cx="7361583" cy="1264046"/>
            <a:chOff x="618131" y="1587460"/>
            <a:chExt cx="2528093" cy="1264046"/>
          </a:xfrm>
        </p:grpSpPr>
        <p:sp>
          <p:nvSpPr>
            <p:cNvPr id="5" name="Rounded Rectangle 4">
              <a:extLst>
                <a:ext uri="{FF2B5EF4-FFF2-40B4-BE49-F238E27FC236}">
                  <a16:creationId xmlns:a16="http://schemas.microsoft.com/office/drawing/2014/main" id="{945A7234-5DD8-9D44-A55A-32C4B3472D6D}"/>
                </a:ext>
              </a:extLst>
            </p:cNvPr>
            <p:cNvSpPr/>
            <p:nvPr/>
          </p:nvSpPr>
          <p:spPr>
            <a:xfrm>
              <a:off x="618131" y="1587460"/>
              <a:ext cx="2528093" cy="1264046"/>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733C407C-6DC5-5445-906A-D88D2EA5A94D}"/>
                </a:ext>
              </a:extLst>
            </p:cNvPr>
            <p:cNvSpPr txBox="1"/>
            <p:nvPr/>
          </p:nvSpPr>
          <p:spPr>
            <a:xfrm>
              <a:off x="679837" y="1649166"/>
              <a:ext cx="2404681" cy="11406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4000" kern="1200" dirty="0"/>
                <a:t>Tip to Get Started</a:t>
              </a:r>
            </a:p>
          </p:txBody>
        </p:sp>
      </p:grpSp>
      <p:graphicFrame>
        <p:nvGraphicFramePr>
          <p:cNvPr id="7" name="Diagram 6">
            <a:extLst>
              <a:ext uri="{FF2B5EF4-FFF2-40B4-BE49-F238E27FC236}">
                <a16:creationId xmlns:a16="http://schemas.microsoft.com/office/drawing/2014/main" id="{AD909894-B974-AD40-A895-6EEEFFDF4D75}"/>
              </a:ext>
            </a:extLst>
          </p:cNvPr>
          <p:cNvGraphicFramePr/>
          <p:nvPr/>
        </p:nvGraphicFramePr>
        <p:xfrm>
          <a:off x="3840922" y="1711086"/>
          <a:ext cx="7608957" cy="4985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ontent Placeholder 9">
            <a:extLst>
              <a:ext uri="{FF2B5EF4-FFF2-40B4-BE49-F238E27FC236}">
                <a16:creationId xmlns:a16="http://schemas.microsoft.com/office/drawing/2014/main" id="{B078FE41-A148-5B40-B1EB-B5CC8E12EC85}"/>
              </a:ext>
            </a:extLst>
          </p:cNvPr>
          <p:cNvSpPr>
            <a:spLocks noGrp="1"/>
          </p:cNvSpPr>
          <p:nvPr>
            <p:ph idx="1"/>
          </p:nvPr>
        </p:nvSpPr>
        <p:spPr>
          <a:xfrm>
            <a:off x="470452" y="1657307"/>
            <a:ext cx="3962400" cy="4125032"/>
          </a:xfrm>
        </p:spPr>
        <p:txBody>
          <a:bodyPr>
            <a:normAutofit/>
          </a:bodyPr>
          <a:lstStyle/>
          <a:p>
            <a:endParaRPr lang="en-US" dirty="0"/>
          </a:p>
          <a:p>
            <a:pPr marL="0" indent="0">
              <a:buNone/>
            </a:pPr>
            <a:r>
              <a:rPr lang="en-US" dirty="0"/>
              <a:t>Systematically whittle the project down:</a:t>
            </a:r>
          </a:p>
          <a:p>
            <a:r>
              <a:rPr lang="en-US" dirty="0"/>
              <a:t>Tackle a pressure point</a:t>
            </a:r>
          </a:p>
          <a:p>
            <a:r>
              <a:rPr lang="en-US" dirty="0"/>
              <a:t>Do the easiest first</a:t>
            </a:r>
          </a:p>
          <a:p>
            <a:endParaRPr lang="en-US" dirty="0"/>
          </a:p>
        </p:txBody>
      </p:sp>
      <p:sp>
        <p:nvSpPr>
          <p:cNvPr id="8" name="Rectangle 7">
            <a:extLst>
              <a:ext uri="{FF2B5EF4-FFF2-40B4-BE49-F238E27FC236}">
                <a16:creationId xmlns:a16="http://schemas.microsoft.com/office/drawing/2014/main" id="{F10D7A4C-8EC5-3240-96C9-12D2C1711F48}"/>
              </a:ext>
            </a:extLst>
          </p:cNvPr>
          <p:cNvSpPr/>
          <p:nvPr/>
        </p:nvSpPr>
        <p:spPr>
          <a:xfrm>
            <a:off x="352685" y="98819"/>
            <a:ext cx="10878532" cy="1460026"/>
          </a:xfrm>
          <a:prstGeom prst="rect">
            <a:avLst/>
          </a:prstGeom>
          <a:solidFill>
            <a:schemeClr val="tx1">
              <a:lumMod val="75000"/>
              <a:lumOff val="25000"/>
            </a:schemeClr>
          </a:solidFill>
          <a:ln w="101600" cap="rnd" cmpd="thickThin">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t>Tips to Get Started</a:t>
            </a:r>
          </a:p>
        </p:txBody>
      </p:sp>
    </p:spTree>
    <p:extLst>
      <p:ext uri="{BB962C8B-B14F-4D97-AF65-F5344CB8AC3E}">
        <p14:creationId xmlns:p14="http://schemas.microsoft.com/office/powerpoint/2010/main" val="4033278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677FAB-4CDB-5646-AB34-5A0DA241B412}"/>
              </a:ext>
            </a:extLst>
          </p:cNvPr>
          <p:cNvSpPr>
            <a:spLocks noGrp="1"/>
          </p:cNvSpPr>
          <p:nvPr>
            <p:ph type="title"/>
          </p:nvPr>
        </p:nvSpPr>
        <p:spPr>
          <a:xfrm>
            <a:off x="863029" y="1012004"/>
            <a:ext cx="3416158" cy="4795408"/>
          </a:xfrm>
        </p:spPr>
        <p:txBody>
          <a:bodyPr>
            <a:normAutofit/>
          </a:bodyPr>
          <a:lstStyle/>
          <a:p>
            <a:r>
              <a:rPr lang="en-US">
                <a:solidFill>
                  <a:srgbClr val="FFFFFF"/>
                </a:solidFill>
              </a:rPr>
              <a:t>Know Your Knots and Rope Work</a:t>
            </a:r>
          </a:p>
        </p:txBody>
      </p:sp>
      <p:graphicFrame>
        <p:nvGraphicFramePr>
          <p:cNvPr id="5" name="Content Placeholder 2">
            <a:extLst>
              <a:ext uri="{FF2B5EF4-FFF2-40B4-BE49-F238E27FC236}">
                <a16:creationId xmlns:a16="http://schemas.microsoft.com/office/drawing/2014/main" id="{AD67DC52-B907-49FE-B9DE-EEDEFF942ADF}"/>
              </a:ext>
            </a:extLst>
          </p:cNvPr>
          <p:cNvGraphicFramePr>
            <a:graphicFrameLocks noGrp="1"/>
          </p:cNvGraphicFramePr>
          <p:nvPr>
            <p:ph idx="1"/>
            <p:extLst>
              <p:ext uri="{D42A27DB-BD31-4B8C-83A1-F6EECF244321}">
                <p14:modId xmlns:p14="http://schemas.microsoft.com/office/powerpoint/2010/main" val="424706975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8817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A7817CE-EAF1-DB46-AF5B-416090EA407E}"/>
              </a:ext>
            </a:extLst>
          </p:cNvPr>
          <p:cNvGraphicFramePr/>
          <p:nvPr/>
        </p:nvGraphicFramePr>
        <p:xfrm>
          <a:off x="3351776"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15944045-6BB1-C34C-ADA8-2A89C3986F6E}"/>
              </a:ext>
            </a:extLst>
          </p:cNvPr>
          <p:cNvSpPr>
            <a:spLocks noGrp="1"/>
          </p:cNvSpPr>
          <p:nvPr>
            <p:ph type="title"/>
          </p:nvPr>
        </p:nvSpPr>
        <p:spPr>
          <a:xfrm>
            <a:off x="0" y="975740"/>
            <a:ext cx="3238500" cy="1143000"/>
          </a:xfrm>
        </p:spPr>
        <p:txBody>
          <a:bodyPr>
            <a:normAutofit fontScale="90000"/>
          </a:bodyPr>
          <a:lstStyle/>
          <a:p>
            <a:r>
              <a:rPr lang="en-US" dirty="0"/>
              <a:t>Five Step Cutting Plan for Storm Damaged Tree Cleanup</a:t>
            </a:r>
          </a:p>
        </p:txBody>
      </p:sp>
      <p:sp>
        <p:nvSpPr>
          <p:cNvPr id="11" name="Circular Arrow 10">
            <a:extLst>
              <a:ext uri="{FF2B5EF4-FFF2-40B4-BE49-F238E27FC236}">
                <a16:creationId xmlns:a16="http://schemas.microsoft.com/office/drawing/2014/main" id="{C291A5D0-16E7-2C46-A8F8-C8FA39CC6C43}"/>
              </a:ext>
            </a:extLst>
          </p:cNvPr>
          <p:cNvSpPr/>
          <p:nvPr/>
        </p:nvSpPr>
        <p:spPr>
          <a:xfrm>
            <a:off x="3067823" y="-80342"/>
            <a:ext cx="8439673" cy="6875035"/>
          </a:xfrm>
          <a:prstGeom prst="circularArrow">
            <a:avLst>
              <a:gd name="adj1" fmla="val 5085"/>
              <a:gd name="adj2" fmla="val 327528"/>
              <a:gd name="adj3" fmla="val 20192361"/>
              <a:gd name="adj4" fmla="val 16200324"/>
              <a:gd name="adj5" fmla="val 5932"/>
            </a:avLst>
          </a:prstGeom>
          <a:solidFill>
            <a:schemeClr val="accent1">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Circular Arrow 11">
            <a:extLst>
              <a:ext uri="{FF2B5EF4-FFF2-40B4-BE49-F238E27FC236}">
                <a16:creationId xmlns:a16="http://schemas.microsoft.com/office/drawing/2014/main" id="{571C6881-725B-2441-9F55-07DC904D9673}"/>
              </a:ext>
            </a:extLst>
          </p:cNvPr>
          <p:cNvSpPr/>
          <p:nvPr/>
        </p:nvSpPr>
        <p:spPr>
          <a:xfrm>
            <a:off x="3238207" y="63931"/>
            <a:ext cx="8439673" cy="6875035"/>
          </a:xfrm>
          <a:prstGeom prst="circularArrow">
            <a:avLst>
              <a:gd name="adj1" fmla="val 5085"/>
              <a:gd name="adj2" fmla="val 327528"/>
              <a:gd name="adj3" fmla="val 2912753"/>
              <a:gd name="adj4" fmla="val 20519953"/>
              <a:gd name="adj5" fmla="val 5932"/>
            </a:avLst>
          </a:prstGeom>
          <a:solidFill>
            <a:schemeClr val="accent1">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Circular Arrow 12">
            <a:extLst>
              <a:ext uri="{FF2B5EF4-FFF2-40B4-BE49-F238E27FC236}">
                <a16:creationId xmlns:a16="http://schemas.microsoft.com/office/drawing/2014/main" id="{13E14D81-354E-9244-A46F-ADF201BF1637}"/>
              </a:ext>
            </a:extLst>
          </p:cNvPr>
          <p:cNvSpPr/>
          <p:nvPr/>
        </p:nvSpPr>
        <p:spPr>
          <a:xfrm>
            <a:off x="3067823" y="164743"/>
            <a:ext cx="8439673" cy="6875035"/>
          </a:xfrm>
          <a:prstGeom prst="circularArrow">
            <a:avLst>
              <a:gd name="adj1" fmla="val 5085"/>
              <a:gd name="adj2" fmla="val 327528"/>
              <a:gd name="adj3" fmla="val 7232777"/>
              <a:gd name="adj4" fmla="val 3239695"/>
              <a:gd name="adj5" fmla="val 5932"/>
            </a:avLst>
          </a:prstGeom>
          <a:solidFill>
            <a:schemeClr val="accent1">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Circular Arrow 13">
            <a:extLst>
              <a:ext uri="{FF2B5EF4-FFF2-40B4-BE49-F238E27FC236}">
                <a16:creationId xmlns:a16="http://schemas.microsoft.com/office/drawing/2014/main" id="{C27692D9-532F-9749-9A4F-C67C5C22CC7A}"/>
              </a:ext>
            </a:extLst>
          </p:cNvPr>
          <p:cNvSpPr/>
          <p:nvPr/>
        </p:nvSpPr>
        <p:spPr>
          <a:xfrm>
            <a:off x="2897436" y="63931"/>
            <a:ext cx="8439673" cy="6875035"/>
          </a:xfrm>
          <a:prstGeom prst="circularArrow">
            <a:avLst>
              <a:gd name="adj1" fmla="val 5085"/>
              <a:gd name="adj2" fmla="val 327528"/>
              <a:gd name="adj3" fmla="val 11552519"/>
              <a:gd name="adj4" fmla="val 7559718"/>
              <a:gd name="adj5" fmla="val 5932"/>
            </a:avLst>
          </a:prstGeom>
          <a:solidFill>
            <a:schemeClr val="accent1">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Circular Arrow 14">
            <a:extLst>
              <a:ext uri="{FF2B5EF4-FFF2-40B4-BE49-F238E27FC236}">
                <a16:creationId xmlns:a16="http://schemas.microsoft.com/office/drawing/2014/main" id="{C3BD1BB6-A432-B14A-BAC4-0A2BE89F1ACD}"/>
              </a:ext>
            </a:extLst>
          </p:cNvPr>
          <p:cNvSpPr/>
          <p:nvPr/>
        </p:nvSpPr>
        <p:spPr>
          <a:xfrm>
            <a:off x="2962680" y="-99152"/>
            <a:ext cx="8439673" cy="6875035"/>
          </a:xfrm>
          <a:prstGeom prst="circularArrow">
            <a:avLst>
              <a:gd name="adj1" fmla="val 5085"/>
              <a:gd name="adj2" fmla="val 327528"/>
              <a:gd name="adj3" fmla="val 15872148"/>
              <a:gd name="adj4" fmla="val 11880111"/>
              <a:gd name="adj5" fmla="val 5932"/>
            </a:avLst>
          </a:prstGeom>
          <a:solidFill>
            <a:schemeClr val="accent1">
              <a:lumMod val="40000"/>
              <a:lumOff val="6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8673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000"/>
                                        <p:tgtEl>
                                          <p:spTgt spid="12"/>
                                        </p:tgtEl>
                                      </p:cBhvr>
                                    </p:animEffect>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heel(1)">
                                      <p:cBhvr>
                                        <p:cTn id="19" dur="2000"/>
                                        <p:tgtEl>
                                          <p:spTgt spid="15"/>
                                        </p:tgtEl>
                                      </p:cBhvr>
                                    </p:animEffect>
                                  </p:childTnLst>
                                </p:cTn>
                              </p:par>
                            </p:childTnLst>
                          </p:cTn>
                        </p:par>
                        <p:par>
                          <p:cTn id="20" fill="hold">
                            <p:stCondLst>
                              <p:cond delay="2000"/>
                            </p:stCondLst>
                            <p:childTnLst>
                              <p:par>
                                <p:cTn id="21" presetID="21" presetClass="entr" presetSubtype="1" fill="hold" grpId="1"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2000"/>
                                        <p:tgtEl>
                                          <p:spTgt spid="12"/>
                                        </p:tgtEl>
                                      </p:cBhvr>
                                    </p:animEffect>
                                  </p:childTnLst>
                                </p:cTn>
                              </p:par>
                              <p:par>
                                <p:cTn id="24" presetID="21" presetClass="entr" presetSubtype="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par>
                                <p:cTn id="27" presetID="21"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heel(1)">
                                      <p:cBhvr>
                                        <p:cTn id="29" dur="2000"/>
                                        <p:tgtEl>
                                          <p:spTgt spid="14"/>
                                        </p:tgtEl>
                                      </p:cBhvr>
                                    </p:animEffect>
                                  </p:childTnLst>
                                </p:cTn>
                              </p:par>
                              <p:par>
                                <p:cTn id="30" presetID="21" presetClass="entr" presetSubtype="1"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par>
                          <p:cTn id="33" fill="hold">
                            <p:stCondLst>
                              <p:cond delay="4000"/>
                            </p:stCondLst>
                            <p:childTnLst>
                              <p:par>
                                <p:cTn id="34" presetID="21" presetClass="entr" presetSubtype="1" fill="hold" grpId="2"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2000"/>
                                        <p:tgtEl>
                                          <p:spTgt spid="11"/>
                                        </p:tgtEl>
                                      </p:cBhvr>
                                    </p:animEffect>
                                  </p:childTnLst>
                                </p:cTn>
                              </p:par>
                              <p:par>
                                <p:cTn id="37" presetID="21" presetClass="entr" presetSubtype="1" fill="hold" grpId="2"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heel(1)">
                                      <p:cBhvr>
                                        <p:cTn id="39" dur="2000"/>
                                        <p:tgtEl>
                                          <p:spTgt spid="12"/>
                                        </p:tgtEl>
                                      </p:cBhvr>
                                    </p:animEffect>
                                  </p:childTnLst>
                                </p:cTn>
                              </p:par>
                              <p:par>
                                <p:cTn id="40" presetID="21" presetClass="entr" presetSubtype="1"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heel(1)">
                                      <p:cBhvr>
                                        <p:cTn id="42" dur="2000"/>
                                        <p:tgtEl>
                                          <p:spTgt spid="13"/>
                                        </p:tgtEl>
                                      </p:cBhvr>
                                    </p:animEffect>
                                  </p:childTnLst>
                                </p:cTn>
                              </p:par>
                              <p:par>
                                <p:cTn id="43" presetID="21" presetClass="entr" presetSubtype="1"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heel(1)">
                                      <p:cBhvr>
                                        <p:cTn id="45" dur="2000"/>
                                        <p:tgtEl>
                                          <p:spTgt spid="14"/>
                                        </p:tgtEl>
                                      </p:cBhvr>
                                    </p:animEffect>
                                  </p:childTnLst>
                                </p:cTn>
                              </p:par>
                              <p:par>
                                <p:cTn id="46" presetID="21" presetClass="entr" presetSubtype="1" fill="hold" grpId="2"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heel(1)">
                                      <p:cBhvr>
                                        <p:cTn id="4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2" animBg="1"/>
      <p:bldP spid="12" grpId="0" animBg="1"/>
      <p:bldP spid="12" grpId="1" animBg="1"/>
      <p:bldP spid="12" grpId="2" animBg="1"/>
      <p:bldP spid="15" grpId="0" animBg="1"/>
      <p:bldP spid="15" grpId="1" animBg="1"/>
      <p:bldP spid="15" grpId="2"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Content Placeholder 80">
            <a:extLst>
              <a:ext uri="{FF2B5EF4-FFF2-40B4-BE49-F238E27FC236}">
                <a16:creationId xmlns:a16="http://schemas.microsoft.com/office/drawing/2014/main" id="{4257ED97-12CD-DD45-A8D8-110D2EA2F8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666999" y="-2667000"/>
            <a:ext cx="6858000" cy="12192000"/>
          </a:xfrm>
          <a:prstGeom prst="rect">
            <a:avLst/>
          </a:prstGeom>
        </p:spPr>
      </p:pic>
      <p:sp>
        <p:nvSpPr>
          <p:cNvPr id="9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14BC1FE-4551-8E4A-AB6B-98E29BA44D15}"/>
              </a:ext>
            </a:extLst>
          </p:cNvPr>
          <p:cNvSpPr>
            <a:spLocks noGrp="1"/>
          </p:cNvSpPr>
          <p:nvPr>
            <p:ph type="title"/>
          </p:nvPr>
        </p:nvSpPr>
        <p:spPr>
          <a:xfrm>
            <a:off x="709448" y="1913950"/>
            <a:ext cx="4204137" cy="1342754"/>
          </a:xfrm>
        </p:spPr>
        <p:txBody>
          <a:bodyPr>
            <a:normAutofit/>
          </a:bodyPr>
          <a:lstStyle/>
          <a:p>
            <a:r>
              <a:rPr lang="en-US" sz="3600" dirty="0"/>
              <a:t>How many people should be cutting?</a:t>
            </a:r>
          </a:p>
        </p:txBody>
      </p:sp>
      <p:cxnSp>
        <p:nvCxnSpPr>
          <p:cNvPr id="93" name="Straight Connector 9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86" name="Content Placeholder 85">
            <a:extLst>
              <a:ext uri="{FF2B5EF4-FFF2-40B4-BE49-F238E27FC236}">
                <a16:creationId xmlns:a16="http://schemas.microsoft.com/office/drawing/2014/main" id="{A0DF111A-DC79-4B38-BA46-C43CAC9705C2}"/>
              </a:ext>
            </a:extLst>
          </p:cNvPr>
          <p:cNvSpPr>
            <a:spLocks noGrp="1"/>
          </p:cNvSpPr>
          <p:nvPr>
            <p:ph idx="1"/>
          </p:nvPr>
        </p:nvSpPr>
        <p:spPr>
          <a:xfrm>
            <a:off x="515005" y="3707214"/>
            <a:ext cx="4593021" cy="2619839"/>
          </a:xfrm>
        </p:spPr>
        <p:txBody>
          <a:bodyPr anchor="ctr">
            <a:normAutofit fontScale="92500" lnSpcReduction="20000"/>
          </a:bodyPr>
          <a:lstStyle/>
          <a:p>
            <a:r>
              <a:rPr lang="en-US" dirty="0"/>
              <a:t>One!</a:t>
            </a:r>
          </a:p>
          <a:p>
            <a:r>
              <a:rPr lang="en-US" dirty="0"/>
              <a:t>The tree will shift as load and lean changes</a:t>
            </a:r>
          </a:p>
          <a:p>
            <a:r>
              <a:rPr lang="en-US" dirty="0"/>
              <a:t>Extra people can be spotters</a:t>
            </a:r>
          </a:p>
          <a:p>
            <a:r>
              <a:rPr lang="en-US" dirty="0"/>
              <a:t>The more eyes, the better</a:t>
            </a:r>
          </a:p>
          <a:p>
            <a:endParaRPr lang="en-US" sz="1800" dirty="0"/>
          </a:p>
        </p:txBody>
      </p:sp>
    </p:spTree>
    <p:extLst>
      <p:ext uri="{BB962C8B-B14F-4D97-AF65-F5344CB8AC3E}">
        <p14:creationId xmlns:p14="http://schemas.microsoft.com/office/powerpoint/2010/main" val="16243939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C7AEE3-96E5-D247-9A87-B47B96F08284}"/>
              </a:ext>
            </a:extLst>
          </p:cNvPr>
          <p:cNvSpPr>
            <a:spLocks noGrp="1"/>
          </p:cNvSpPr>
          <p:nvPr>
            <p:ph type="title"/>
          </p:nvPr>
        </p:nvSpPr>
        <p:spPr>
          <a:xfrm>
            <a:off x="838200" y="963877"/>
            <a:ext cx="3494362" cy="4930246"/>
          </a:xfrm>
        </p:spPr>
        <p:txBody>
          <a:bodyPr>
            <a:normAutofit/>
          </a:bodyPr>
          <a:lstStyle/>
          <a:p>
            <a:pPr algn="r"/>
            <a:r>
              <a:rPr lang="en-US" sz="3700">
                <a:solidFill>
                  <a:schemeClr val="accent1"/>
                </a:solidFill>
              </a:rPr>
              <a:t>Command-and-Response Communication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27D516B-40C4-5D42-85CD-653A8323BE6C}"/>
              </a:ext>
            </a:extLst>
          </p:cNvPr>
          <p:cNvSpPr>
            <a:spLocks noGrp="1"/>
          </p:cNvSpPr>
          <p:nvPr>
            <p:ph idx="1"/>
          </p:nvPr>
        </p:nvSpPr>
        <p:spPr>
          <a:xfrm>
            <a:off x="4976031" y="963877"/>
            <a:ext cx="6377769" cy="4930246"/>
          </a:xfrm>
        </p:spPr>
        <p:txBody>
          <a:bodyPr anchor="ctr">
            <a:normAutofit/>
          </a:bodyPr>
          <a:lstStyle/>
          <a:p>
            <a:pPr marL="0" indent="0">
              <a:buNone/>
            </a:pPr>
            <a:r>
              <a:rPr lang="en-US" sz="2400"/>
              <a:t>“A method of verbal, audible, or visual communication shall be discussed and established during the job briefing prior to the start of removal or rigging operations.” –ANSI Z133-2017</a:t>
            </a:r>
          </a:p>
        </p:txBody>
      </p:sp>
    </p:spTree>
    <p:extLst>
      <p:ext uri="{BB962C8B-B14F-4D97-AF65-F5344CB8AC3E}">
        <p14:creationId xmlns:p14="http://schemas.microsoft.com/office/powerpoint/2010/main" val="3666947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0626-F09B-A14E-940E-B0601572197C}"/>
              </a:ext>
            </a:extLst>
          </p:cNvPr>
          <p:cNvSpPr>
            <a:spLocks noGrp="1"/>
          </p:cNvSpPr>
          <p:nvPr>
            <p:ph type="title"/>
          </p:nvPr>
        </p:nvSpPr>
        <p:spPr/>
        <p:txBody>
          <a:bodyPr/>
          <a:lstStyle/>
          <a:p>
            <a:endParaRPr lang="en-US"/>
          </a:p>
        </p:txBody>
      </p:sp>
      <p:pic>
        <p:nvPicPr>
          <p:cNvPr id="5" name="Content Placeholder 4" descr="A tree on a dirt road&#10;&#10;Description automatically generated">
            <a:extLst>
              <a:ext uri="{FF2B5EF4-FFF2-40B4-BE49-F238E27FC236}">
                <a16:creationId xmlns:a16="http://schemas.microsoft.com/office/drawing/2014/main" id="{3033CF5B-2364-7949-949E-4DD26FFD84C0}"/>
              </a:ext>
            </a:extLst>
          </p:cNvPr>
          <p:cNvPicPr>
            <a:picLocks noGrp="1" noChangeAspect="1"/>
          </p:cNvPicPr>
          <p:nvPr>
            <p:ph idx="1"/>
          </p:nvPr>
        </p:nvPicPr>
        <p:blipFill>
          <a:blip r:embed="rId3"/>
          <a:stretch>
            <a:fillRect/>
          </a:stretch>
        </p:blipFill>
        <p:spPr>
          <a:xfrm>
            <a:off x="238539" y="568360"/>
            <a:ext cx="11181583" cy="6289640"/>
          </a:xfrm>
        </p:spPr>
      </p:pic>
    </p:spTree>
    <p:extLst>
      <p:ext uri="{BB962C8B-B14F-4D97-AF65-F5344CB8AC3E}">
        <p14:creationId xmlns:p14="http://schemas.microsoft.com/office/powerpoint/2010/main" val="2641698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049EE3-7075-7043-BB79-7303049F4187}"/>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Do not proceed in the face of uncertainty!</a:t>
            </a:r>
          </a:p>
        </p:txBody>
      </p:sp>
      <p:cxnSp>
        <p:nvCxnSpPr>
          <p:cNvPr id="12"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3DD6D51A-5E4D-AC45-8CF1-22BE87663BE9}"/>
              </a:ext>
            </a:extLst>
          </p:cNvPr>
          <p:cNvSpPr>
            <a:spLocks noGrp="1"/>
          </p:cNvSpPr>
          <p:nvPr>
            <p:ph idx="1"/>
          </p:nvPr>
        </p:nvSpPr>
        <p:spPr>
          <a:xfrm>
            <a:off x="4976031" y="963877"/>
            <a:ext cx="6377769" cy="4930246"/>
          </a:xfrm>
        </p:spPr>
        <p:txBody>
          <a:bodyPr anchor="ctr">
            <a:normAutofit/>
          </a:bodyPr>
          <a:lstStyle/>
          <a:p>
            <a:pPr lvl="2"/>
            <a:r>
              <a:rPr lang="en-US" sz="2800" dirty="0"/>
              <a:t>Do not assume anything!</a:t>
            </a:r>
          </a:p>
          <a:p>
            <a:pPr lvl="2"/>
            <a:r>
              <a:rPr lang="en-US" sz="2800" dirty="0"/>
              <a:t>Do not rationalize away an anomaly</a:t>
            </a:r>
          </a:p>
          <a:p>
            <a:pPr lvl="2"/>
            <a:r>
              <a:rPr lang="en-US" sz="2800" dirty="0"/>
              <a:t>Do not be embarrassed to ask for help</a:t>
            </a:r>
          </a:p>
          <a:p>
            <a:pPr lvl="2"/>
            <a:r>
              <a:rPr lang="en-US" sz="2800" dirty="0"/>
              <a:t>Do not believe nothing bad can happen</a:t>
            </a:r>
          </a:p>
          <a:p>
            <a:pPr lvl="2"/>
            <a:r>
              <a:rPr lang="en-US" sz="2800" dirty="0"/>
              <a:t>Do not think the task is “simple” or “routine”</a:t>
            </a:r>
          </a:p>
          <a:p>
            <a:endParaRPr lang="en-US" sz="2400" dirty="0"/>
          </a:p>
        </p:txBody>
      </p:sp>
    </p:spTree>
    <p:extLst>
      <p:ext uri="{BB962C8B-B14F-4D97-AF65-F5344CB8AC3E}">
        <p14:creationId xmlns:p14="http://schemas.microsoft.com/office/powerpoint/2010/main" val="11557571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A55C03-2809-6141-BCB6-46C55E2283EC}"/>
              </a:ext>
            </a:extLst>
          </p:cNvPr>
          <p:cNvSpPr>
            <a:spLocks noGrp="1"/>
          </p:cNvSpPr>
          <p:nvPr>
            <p:ph type="title"/>
          </p:nvPr>
        </p:nvSpPr>
        <p:spPr>
          <a:xfrm>
            <a:off x="863029" y="1012004"/>
            <a:ext cx="3416158" cy="4795408"/>
          </a:xfrm>
        </p:spPr>
        <p:txBody>
          <a:bodyPr>
            <a:normAutofit/>
          </a:bodyPr>
          <a:lstStyle/>
          <a:p>
            <a:r>
              <a:rPr lang="en-US">
                <a:solidFill>
                  <a:srgbClr val="FFFFFF"/>
                </a:solidFill>
              </a:rPr>
              <a:t>Final Comments:</a:t>
            </a:r>
          </a:p>
        </p:txBody>
      </p:sp>
      <p:graphicFrame>
        <p:nvGraphicFramePr>
          <p:cNvPr id="12" name="Content Placeholder 2">
            <a:extLst>
              <a:ext uri="{FF2B5EF4-FFF2-40B4-BE49-F238E27FC236}">
                <a16:creationId xmlns:a16="http://schemas.microsoft.com/office/drawing/2014/main" id="{A75471D1-634D-4EBA-A8A0-95CD64674E96}"/>
              </a:ext>
            </a:extLst>
          </p:cNvPr>
          <p:cNvGraphicFramePr>
            <a:graphicFrameLocks noGrp="1"/>
          </p:cNvGraphicFramePr>
          <p:nvPr>
            <p:ph idx="1"/>
            <p:extLst>
              <p:ext uri="{D42A27DB-BD31-4B8C-83A1-F6EECF244321}">
                <p14:modId xmlns:p14="http://schemas.microsoft.com/office/powerpoint/2010/main" val="258335621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69904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63A7BA-D29F-F34E-9CCB-793C7F317B4F}"/>
              </a:ext>
            </a:extLst>
          </p:cNvPr>
          <p:cNvSpPr txBox="1"/>
          <p:nvPr/>
        </p:nvSpPr>
        <p:spPr>
          <a:xfrm>
            <a:off x="4603699" y="4229101"/>
            <a:ext cx="2984600" cy="830997"/>
          </a:xfrm>
          <a:prstGeom prst="rect">
            <a:avLst/>
          </a:prstGeom>
          <a:noFill/>
        </p:spPr>
        <p:txBody>
          <a:bodyPr wrap="none" rtlCol="0">
            <a:spAutoFit/>
          </a:bodyPr>
          <a:lstStyle/>
          <a:p>
            <a:r>
              <a:rPr lang="en-US" sz="4800" dirty="0"/>
              <a:t>Questions?</a:t>
            </a:r>
          </a:p>
        </p:txBody>
      </p:sp>
      <p:pic>
        <p:nvPicPr>
          <p:cNvPr id="3" name="Picture 2">
            <a:extLst>
              <a:ext uri="{FF2B5EF4-FFF2-40B4-BE49-F238E27FC236}">
                <a16:creationId xmlns:a16="http://schemas.microsoft.com/office/drawing/2014/main" id="{5340E93A-1835-A84A-BBF2-E9BC9B5BE695}"/>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B7E765B-57E2-1241-8EDA-19E6A48EA22D}"/>
              </a:ext>
            </a:extLst>
          </p:cNvPr>
          <p:cNvPicPr>
            <a:picLocks noChangeAspect="1"/>
          </p:cNvPicPr>
          <p:nvPr/>
        </p:nvPicPr>
        <p:blipFill>
          <a:blip r:embed="rId4"/>
          <a:stretch>
            <a:fillRect/>
          </a:stretch>
        </p:blipFill>
        <p:spPr>
          <a:xfrm>
            <a:off x="152400" y="152400"/>
            <a:ext cx="12192000"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33D00CA5-076A-6749-95F2-4A763F9B9C54}"/>
              </a:ext>
            </a:extLst>
          </p:cNvPr>
          <p:cNvPicPr>
            <a:picLocks noChangeAspect="1"/>
          </p:cNvPicPr>
          <p:nvPr/>
        </p:nvPicPr>
        <p:blipFill>
          <a:blip r:embed="rId5"/>
          <a:stretch>
            <a:fillRect/>
          </a:stretch>
        </p:blipFill>
        <p:spPr>
          <a:xfrm>
            <a:off x="6496531" y="1268676"/>
            <a:ext cx="4724400" cy="1143000"/>
          </a:xfrm>
          <a:prstGeom prst="rect">
            <a:avLst/>
          </a:prstGeom>
        </p:spPr>
      </p:pic>
      <p:pic>
        <p:nvPicPr>
          <p:cNvPr id="4" name="Picture 3">
            <a:extLst>
              <a:ext uri="{FF2B5EF4-FFF2-40B4-BE49-F238E27FC236}">
                <a16:creationId xmlns:a16="http://schemas.microsoft.com/office/drawing/2014/main" id="{FF46BAD0-907F-9A12-7A95-D7720056F81B}"/>
              </a:ext>
            </a:extLst>
          </p:cNvPr>
          <p:cNvPicPr>
            <a:picLocks noChangeAspect="1"/>
          </p:cNvPicPr>
          <p:nvPr/>
        </p:nvPicPr>
        <p:blipFill>
          <a:blip r:embed="rId6"/>
          <a:srcRect/>
          <a:stretch/>
        </p:blipFill>
        <p:spPr>
          <a:xfrm>
            <a:off x="971069" y="785030"/>
            <a:ext cx="4528425" cy="2110291"/>
          </a:xfrm>
          <a:prstGeom prst="rect">
            <a:avLst/>
          </a:prstGeom>
        </p:spPr>
      </p:pic>
    </p:spTree>
    <p:extLst>
      <p:ext uri="{BB962C8B-B14F-4D97-AF65-F5344CB8AC3E}">
        <p14:creationId xmlns:p14="http://schemas.microsoft.com/office/powerpoint/2010/main" val="16798582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19D434-6C40-D044-A157-28DC6AD6BB26}"/>
              </a:ext>
            </a:extLst>
          </p:cNvPr>
          <p:cNvPicPr>
            <a:picLocks noChangeAspect="1"/>
          </p:cNvPicPr>
          <p:nvPr/>
        </p:nvPicPr>
        <p:blipFill>
          <a:blip r:embed="rId3"/>
          <a:srcRect/>
          <a:stretch/>
        </p:blipFill>
        <p:spPr>
          <a:xfrm>
            <a:off x="3614354" y="2294947"/>
            <a:ext cx="4963291" cy="1147517"/>
          </a:xfrm>
          <a:prstGeom prst="rect">
            <a:avLst/>
          </a:prstGeom>
        </p:spPr>
      </p:pic>
      <p:sp>
        <p:nvSpPr>
          <p:cNvPr id="7" name="TextBox 6">
            <a:extLst>
              <a:ext uri="{FF2B5EF4-FFF2-40B4-BE49-F238E27FC236}">
                <a16:creationId xmlns:a16="http://schemas.microsoft.com/office/drawing/2014/main" id="{1171C783-7F03-3551-617A-F32D0EFA95C3}"/>
              </a:ext>
            </a:extLst>
          </p:cNvPr>
          <p:cNvSpPr txBox="1"/>
          <p:nvPr/>
        </p:nvSpPr>
        <p:spPr>
          <a:xfrm>
            <a:off x="576942" y="4490357"/>
            <a:ext cx="11038115" cy="1877437"/>
          </a:xfrm>
          <a:prstGeom prst="rect">
            <a:avLst/>
          </a:prstGeom>
          <a:noFill/>
        </p:spPr>
        <p:txBody>
          <a:bodyPr wrap="square">
            <a:spAutoFit/>
          </a:bodyPr>
          <a:lstStyle/>
          <a:p>
            <a:pPr algn="ctr"/>
            <a:r>
              <a:rPr lang="en-US" sz="1600" dirty="0">
                <a:effectLst/>
                <a:latin typeface="Minion Pro" panose="02040503050306020203" pitchFamily="18" charset="0"/>
              </a:rPr>
              <a:t>The permalink for this UGA Extension publication is </a:t>
            </a:r>
            <a:r>
              <a:rPr lang="en-US" sz="1600" u="sng" dirty="0">
                <a:solidFill>
                  <a:srgbClr val="0070C0"/>
                </a:solidFill>
                <a:effectLst/>
                <a:latin typeface="Minion Pro" panose="02040503050306020203" pitchFamily="18" charset="0"/>
                <a:hlinkClick r:id="rId4"/>
              </a:rPr>
              <a:t>extension.uga.edu/publications/detail.html?number=</a:t>
            </a:r>
            <a:r>
              <a:rPr lang="en-US" sz="1600" u="sng" dirty="0">
                <a:solidFill>
                  <a:srgbClr val="0070C0"/>
                </a:solidFill>
                <a:latin typeface="Minion Pro" panose="02040503050306020203" pitchFamily="18" charset="0"/>
                <a:hlinkClick r:id="rId4"/>
              </a:rPr>
              <a:t>C1199</a:t>
            </a:r>
            <a:endParaRPr lang="en-US" sz="1600" u="sng" dirty="0">
              <a:solidFill>
                <a:srgbClr val="0070C0"/>
              </a:solidFill>
              <a:latin typeface="Minion Pro" panose="02040503050306020203" pitchFamily="18" charset="0"/>
            </a:endParaRPr>
          </a:p>
          <a:p>
            <a:pPr algn="ctr"/>
            <a:endParaRPr lang="en-US" sz="1600" dirty="0">
              <a:effectLst/>
              <a:latin typeface="Minion Pro" panose="02040503050306020203" pitchFamily="18" charset="0"/>
            </a:endParaRPr>
          </a:p>
          <a:p>
            <a:pPr algn="ctr"/>
            <a:r>
              <a:rPr lang="en-US" b="1" dirty="0">
                <a:effectLst/>
                <a:latin typeface="Minion Pro" panose="02040503050306020203" pitchFamily="18" charset="0"/>
              </a:rPr>
              <a:t>Circular 1199																	  Reviewed May 2023</a:t>
            </a:r>
          </a:p>
          <a:p>
            <a:pPr algn="ctr"/>
            <a:endParaRPr lang="en-US" b="1" dirty="0">
              <a:effectLst/>
              <a:latin typeface="Minion Pro" panose="02040503050306020203" pitchFamily="18" charset="0"/>
            </a:endParaRPr>
          </a:p>
          <a:p>
            <a:pPr algn="just"/>
            <a:r>
              <a:rPr lang="en-US" sz="1200" dirty="0">
                <a:effectLst/>
                <a:latin typeface="Minion Pro" panose="02040503050306020203" pitchFamily="18" charset="0"/>
              </a:rPr>
              <a:t>Published by the University of Georgia in cooperation with Fort Valley State University, the U.S. Department of Agriculture, and counties of the state. For more information, contact your local UGA Cooperative Extension office. </a:t>
            </a:r>
            <a:r>
              <a:rPr lang="en-US" sz="1200" i="1" dirty="0">
                <a:effectLst/>
                <a:latin typeface="Minion Pro" panose="02040503050306020203" pitchFamily="18" charset="0"/>
              </a:rPr>
              <a:t>The University of Georgia College of Agricultural and Environmental Sciences (working cooperatively with Fort Valley State University, the U.S. Department of Agriculture, and the counties of Georgia) offers its educational programs, assistance, and materials to all people without regard to race, color, religion, sex, national origin, disability, gender identity, sexual orientation or protected veteran status and is an Equal Opportunity, Affirmative Action organization.</a:t>
            </a:r>
            <a:endParaRPr lang="en-US" sz="1200" dirty="0">
              <a:effectLst/>
              <a:latin typeface="Minion Pro" panose="02040503050306020203" pitchFamily="18" charset="0"/>
            </a:endParaRPr>
          </a:p>
        </p:txBody>
      </p:sp>
      <p:cxnSp>
        <p:nvCxnSpPr>
          <p:cNvPr id="8" name="Straight Connector 7">
            <a:extLst>
              <a:ext uri="{FF2B5EF4-FFF2-40B4-BE49-F238E27FC236}">
                <a16:creationId xmlns:a16="http://schemas.microsoft.com/office/drawing/2014/main" id="{E55D4B6D-CFB5-E7BF-FD7B-F7702DDDFBC5}"/>
              </a:ext>
            </a:extLst>
          </p:cNvPr>
          <p:cNvCxnSpPr>
            <a:cxnSpLocks/>
          </p:cNvCxnSpPr>
          <p:nvPr/>
        </p:nvCxnSpPr>
        <p:spPr>
          <a:xfrm>
            <a:off x="617763" y="4914902"/>
            <a:ext cx="1095647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BF1D92C-3431-2145-8B17-173404B335C8}"/>
              </a:ext>
            </a:extLst>
          </p:cNvPr>
          <p:cNvCxnSpPr>
            <a:cxnSpLocks/>
          </p:cNvCxnSpPr>
          <p:nvPr/>
        </p:nvCxnSpPr>
        <p:spPr>
          <a:xfrm>
            <a:off x="617763" y="5396417"/>
            <a:ext cx="1095647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5553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9F8D5-5BC6-DF4B-A1A1-84B92EB0CA15}"/>
              </a:ext>
            </a:extLst>
          </p:cNvPr>
          <p:cNvSpPr>
            <a:spLocks noGrp="1"/>
          </p:cNvSpPr>
          <p:nvPr>
            <p:ph type="title"/>
          </p:nvPr>
        </p:nvSpPr>
        <p:spPr>
          <a:xfrm>
            <a:off x="781464" y="356947"/>
            <a:ext cx="5314536" cy="1325563"/>
          </a:xfrm>
        </p:spPr>
        <p:txBody>
          <a:bodyPr>
            <a:normAutofit/>
          </a:bodyPr>
          <a:lstStyle/>
          <a:p>
            <a:r>
              <a:rPr lang="en-US" sz="4400" dirty="0"/>
              <a:t>Step 1. Identify:  </a:t>
            </a:r>
          </a:p>
        </p:txBody>
      </p:sp>
      <p:sp>
        <p:nvSpPr>
          <p:cNvPr id="18" name="Freeform: Shape 1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city street lined with trees&#10;&#10;Description automatically generated">
            <a:extLst>
              <a:ext uri="{FF2B5EF4-FFF2-40B4-BE49-F238E27FC236}">
                <a16:creationId xmlns:a16="http://schemas.microsoft.com/office/drawing/2014/main" id="{AD9B8178-F67E-6A41-9CFD-0BCD6748D2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4" name="Picture 13">
            <a:extLst>
              <a:ext uri="{FF2B5EF4-FFF2-40B4-BE49-F238E27FC236}">
                <a16:creationId xmlns:a16="http://schemas.microsoft.com/office/drawing/2014/main" id="{A6AEF261-4344-9244-B30F-DA8E743441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3232" y="516809"/>
            <a:ext cx="1093851"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ontent Placeholder 6">
            <a:extLst>
              <a:ext uri="{FF2B5EF4-FFF2-40B4-BE49-F238E27FC236}">
                <a16:creationId xmlns:a16="http://schemas.microsoft.com/office/drawing/2014/main" id="{B2429FA1-7F91-7244-A450-9A9A1D0ADF51}"/>
              </a:ext>
            </a:extLst>
          </p:cNvPr>
          <p:cNvSpPr>
            <a:spLocks noGrp="1"/>
          </p:cNvSpPr>
          <p:nvPr>
            <p:ph idx="1"/>
          </p:nvPr>
        </p:nvSpPr>
        <p:spPr>
          <a:xfrm>
            <a:off x="1815231" y="2188880"/>
            <a:ext cx="10515600" cy="4351338"/>
          </a:xfrm>
        </p:spPr>
        <p:txBody>
          <a:bodyPr>
            <a:normAutofit/>
          </a:bodyPr>
          <a:lstStyle/>
          <a:p>
            <a:r>
              <a:rPr lang="en-US" sz="4000" dirty="0"/>
              <a:t>Hazards</a:t>
            </a:r>
          </a:p>
          <a:p>
            <a:r>
              <a:rPr lang="en-US" sz="4000" dirty="0"/>
              <a:t>Work Zone</a:t>
            </a:r>
          </a:p>
          <a:p>
            <a:r>
              <a:rPr lang="en-US" sz="4000" dirty="0"/>
              <a:t>Drop Zone</a:t>
            </a:r>
          </a:p>
        </p:txBody>
      </p:sp>
    </p:spTree>
    <p:extLst>
      <p:ext uri="{BB962C8B-B14F-4D97-AF65-F5344CB8AC3E}">
        <p14:creationId xmlns:p14="http://schemas.microsoft.com/office/powerpoint/2010/main" val="128905297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C7E5F6-20F5-BB41-8152-F89BEC216371}"/>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rmAutofit/>
          </a:bodyPr>
          <a:lstStyle/>
          <a:p>
            <a:pPr algn="ctr"/>
            <a:r>
              <a:rPr lang="en-US" sz="4000" dirty="0">
                <a:solidFill>
                  <a:srgbClr val="FFFFFF"/>
                </a:solidFill>
              </a:rPr>
              <a:t>Hazards</a:t>
            </a:r>
          </a:p>
        </p:txBody>
      </p:sp>
      <p:sp>
        <p:nvSpPr>
          <p:cNvPr id="4" name="Freeform 3">
            <a:extLst>
              <a:ext uri="{FF2B5EF4-FFF2-40B4-BE49-F238E27FC236}">
                <a16:creationId xmlns:a16="http://schemas.microsoft.com/office/drawing/2014/main" id="{A70B19BD-A547-6E45-89B6-AA32BBE1272D}"/>
              </a:ext>
            </a:extLst>
          </p:cNvPr>
          <p:cNvSpPr/>
          <p:nvPr/>
        </p:nvSpPr>
        <p:spPr>
          <a:xfrm>
            <a:off x="6519087" y="683838"/>
            <a:ext cx="4834712" cy="1514572"/>
          </a:xfrm>
          <a:custGeom>
            <a:avLst/>
            <a:gdLst>
              <a:gd name="connsiteX0" fmla="*/ 252434 w 1514572"/>
              <a:gd name="connsiteY0" fmla="*/ 0 h 4834712"/>
              <a:gd name="connsiteX1" fmla="*/ 1262138 w 1514572"/>
              <a:gd name="connsiteY1" fmla="*/ 0 h 4834712"/>
              <a:gd name="connsiteX2" fmla="*/ 1514572 w 1514572"/>
              <a:gd name="connsiteY2" fmla="*/ 252434 h 4834712"/>
              <a:gd name="connsiteX3" fmla="*/ 1514572 w 1514572"/>
              <a:gd name="connsiteY3" fmla="*/ 4834712 h 4834712"/>
              <a:gd name="connsiteX4" fmla="*/ 1514572 w 1514572"/>
              <a:gd name="connsiteY4" fmla="*/ 4834712 h 4834712"/>
              <a:gd name="connsiteX5" fmla="*/ 0 w 1514572"/>
              <a:gd name="connsiteY5" fmla="*/ 4834712 h 4834712"/>
              <a:gd name="connsiteX6" fmla="*/ 0 w 1514572"/>
              <a:gd name="connsiteY6" fmla="*/ 4834712 h 4834712"/>
              <a:gd name="connsiteX7" fmla="*/ 0 w 1514572"/>
              <a:gd name="connsiteY7" fmla="*/ 252434 h 4834712"/>
              <a:gd name="connsiteX8" fmla="*/ 252434 w 1514572"/>
              <a:gd name="connsiteY8" fmla="*/ 0 h 483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572" h="4834712">
                <a:moveTo>
                  <a:pt x="1514572" y="805802"/>
                </a:moveTo>
                <a:lnTo>
                  <a:pt x="1514572" y="4028910"/>
                </a:lnTo>
                <a:cubicBezTo>
                  <a:pt x="1514572" y="4473941"/>
                  <a:pt x="1479166" y="4834712"/>
                  <a:pt x="1435492" y="4834712"/>
                </a:cubicBezTo>
                <a:lnTo>
                  <a:pt x="0" y="4834712"/>
                </a:lnTo>
                <a:lnTo>
                  <a:pt x="0" y="4834712"/>
                </a:lnTo>
                <a:lnTo>
                  <a:pt x="0" y="0"/>
                </a:lnTo>
                <a:lnTo>
                  <a:pt x="0" y="0"/>
                </a:lnTo>
                <a:lnTo>
                  <a:pt x="1435492" y="0"/>
                </a:lnTo>
                <a:cubicBezTo>
                  <a:pt x="1479166" y="0"/>
                  <a:pt x="1514572" y="360771"/>
                  <a:pt x="1514572" y="805802"/>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115844" rIns="157754" bIns="115846"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Widow makers, decay, leaners, wildlife</a:t>
            </a:r>
          </a:p>
        </p:txBody>
      </p:sp>
      <p:sp>
        <p:nvSpPr>
          <p:cNvPr id="5" name="Freeform 4">
            <a:extLst>
              <a:ext uri="{FF2B5EF4-FFF2-40B4-BE49-F238E27FC236}">
                <a16:creationId xmlns:a16="http://schemas.microsoft.com/office/drawing/2014/main" id="{12D8F7B0-4400-5642-9235-75D690FFD669}"/>
              </a:ext>
            </a:extLst>
          </p:cNvPr>
          <p:cNvSpPr/>
          <p:nvPr/>
        </p:nvSpPr>
        <p:spPr>
          <a:xfrm>
            <a:off x="3799562" y="491647"/>
            <a:ext cx="2719525" cy="1893215"/>
          </a:xfrm>
          <a:custGeom>
            <a:avLst/>
            <a:gdLst>
              <a:gd name="connsiteX0" fmla="*/ 0 w 2719525"/>
              <a:gd name="connsiteY0" fmla="*/ 315542 h 1893215"/>
              <a:gd name="connsiteX1" fmla="*/ 315542 w 2719525"/>
              <a:gd name="connsiteY1" fmla="*/ 0 h 1893215"/>
              <a:gd name="connsiteX2" fmla="*/ 2403983 w 2719525"/>
              <a:gd name="connsiteY2" fmla="*/ 0 h 1893215"/>
              <a:gd name="connsiteX3" fmla="*/ 2719525 w 2719525"/>
              <a:gd name="connsiteY3" fmla="*/ 315542 h 1893215"/>
              <a:gd name="connsiteX4" fmla="*/ 2719525 w 2719525"/>
              <a:gd name="connsiteY4" fmla="*/ 1577673 h 1893215"/>
              <a:gd name="connsiteX5" fmla="*/ 2403983 w 2719525"/>
              <a:gd name="connsiteY5" fmla="*/ 1893215 h 1893215"/>
              <a:gd name="connsiteX6" fmla="*/ 315542 w 2719525"/>
              <a:gd name="connsiteY6" fmla="*/ 1893215 h 1893215"/>
              <a:gd name="connsiteX7" fmla="*/ 0 w 2719525"/>
              <a:gd name="connsiteY7" fmla="*/ 1577673 h 1893215"/>
              <a:gd name="connsiteX8" fmla="*/ 0 w 2719525"/>
              <a:gd name="connsiteY8" fmla="*/ 315542 h 189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9525" h="1893215">
                <a:moveTo>
                  <a:pt x="0" y="315542"/>
                </a:moveTo>
                <a:cubicBezTo>
                  <a:pt x="0" y="141273"/>
                  <a:pt x="141273" y="0"/>
                  <a:pt x="315542" y="0"/>
                </a:cubicBezTo>
                <a:lnTo>
                  <a:pt x="2403983" y="0"/>
                </a:lnTo>
                <a:cubicBezTo>
                  <a:pt x="2578252" y="0"/>
                  <a:pt x="2719525" y="141273"/>
                  <a:pt x="2719525" y="315542"/>
                </a:cubicBezTo>
                <a:lnTo>
                  <a:pt x="2719525" y="1577673"/>
                </a:lnTo>
                <a:cubicBezTo>
                  <a:pt x="2719525" y="1751942"/>
                  <a:pt x="2578252" y="1893215"/>
                  <a:pt x="2403983" y="1893215"/>
                </a:cubicBezTo>
                <a:lnTo>
                  <a:pt x="315542" y="1893215"/>
                </a:lnTo>
                <a:cubicBezTo>
                  <a:pt x="141273" y="1893215"/>
                  <a:pt x="0" y="1751942"/>
                  <a:pt x="0" y="1577673"/>
                </a:cubicBezTo>
                <a:lnTo>
                  <a:pt x="0" y="315542"/>
                </a:lnTo>
                <a:close/>
              </a:path>
            </a:pathLst>
          </a:custGeom>
          <a:solidFill>
            <a:schemeClr val="tx1">
              <a:lumMod val="75000"/>
              <a:lumOff val="25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18149" tIns="155284" rIns="218149" bIns="155284" numCol="1" spcCol="1270" anchor="ctr" anchorCtr="0">
            <a:noAutofit/>
          </a:bodyPr>
          <a:lstStyle/>
          <a:p>
            <a:pPr marL="0" lvl="0" indent="0" algn="ctr" defTabSz="1466850">
              <a:lnSpc>
                <a:spcPct val="90000"/>
              </a:lnSpc>
              <a:spcBef>
                <a:spcPct val="0"/>
              </a:spcBef>
              <a:spcAft>
                <a:spcPct val="35000"/>
              </a:spcAft>
              <a:buNone/>
            </a:pPr>
            <a:r>
              <a:rPr lang="en-US" sz="3300" kern="1200" dirty="0"/>
              <a:t>Tree</a:t>
            </a:r>
          </a:p>
        </p:txBody>
      </p:sp>
      <p:sp>
        <p:nvSpPr>
          <p:cNvPr id="6" name="Freeform 5">
            <a:extLst>
              <a:ext uri="{FF2B5EF4-FFF2-40B4-BE49-F238E27FC236}">
                <a16:creationId xmlns:a16="http://schemas.microsoft.com/office/drawing/2014/main" id="{E5FF3187-191F-DA4B-AFA0-F3B882C9AF48}"/>
              </a:ext>
            </a:extLst>
          </p:cNvPr>
          <p:cNvSpPr/>
          <p:nvPr/>
        </p:nvSpPr>
        <p:spPr>
          <a:xfrm>
            <a:off x="6519087" y="2671713"/>
            <a:ext cx="4834712" cy="1514572"/>
          </a:xfrm>
          <a:custGeom>
            <a:avLst/>
            <a:gdLst>
              <a:gd name="connsiteX0" fmla="*/ 252434 w 1514572"/>
              <a:gd name="connsiteY0" fmla="*/ 0 h 4834712"/>
              <a:gd name="connsiteX1" fmla="*/ 1262138 w 1514572"/>
              <a:gd name="connsiteY1" fmla="*/ 0 h 4834712"/>
              <a:gd name="connsiteX2" fmla="*/ 1514572 w 1514572"/>
              <a:gd name="connsiteY2" fmla="*/ 252434 h 4834712"/>
              <a:gd name="connsiteX3" fmla="*/ 1514572 w 1514572"/>
              <a:gd name="connsiteY3" fmla="*/ 4834712 h 4834712"/>
              <a:gd name="connsiteX4" fmla="*/ 1514572 w 1514572"/>
              <a:gd name="connsiteY4" fmla="*/ 4834712 h 4834712"/>
              <a:gd name="connsiteX5" fmla="*/ 0 w 1514572"/>
              <a:gd name="connsiteY5" fmla="*/ 4834712 h 4834712"/>
              <a:gd name="connsiteX6" fmla="*/ 0 w 1514572"/>
              <a:gd name="connsiteY6" fmla="*/ 4834712 h 4834712"/>
              <a:gd name="connsiteX7" fmla="*/ 0 w 1514572"/>
              <a:gd name="connsiteY7" fmla="*/ 252434 h 4834712"/>
              <a:gd name="connsiteX8" fmla="*/ 252434 w 1514572"/>
              <a:gd name="connsiteY8" fmla="*/ 0 h 483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572" h="4834712">
                <a:moveTo>
                  <a:pt x="1514572" y="805802"/>
                </a:moveTo>
                <a:lnTo>
                  <a:pt x="1514572" y="4028910"/>
                </a:lnTo>
                <a:cubicBezTo>
                  <a:pt x="1514572" y="4473941"/>
                  <a:pt x="1479166" y="4834712"/>
                  <a:pt x="1435492" y="4834712"/>
                </a:cubicBezTo>
                <a:lnTo>
                  <a:pt x="0" y="4834712"/>
                </a:lnTo>
                <a:lnTo>
                  <a:pt x="0" y="4834712"/>
                </a:lnTo>
                <a:lnTo>
                  <a:pt x="0" y="0"/>
                </a:lnTo>
                <a:lnTo>
                  <a:pt x="0" y="0"/>
                </a:lnTo>
                <a:lnTo>
                  <a:pt x="1435492" y="0"/>
                </a:lnTo>
                <a:cubicBezTo>
                  <a:pt x="1479166" y="0"/>
                  <a:pt x="1514572" y="360771"/>
                  <a:pt x="1514572" y="805802"/>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115845" rIns="157754" bIns="115845"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Structures, powerlines, vehicles, people, pets</a:t>
            </a:r>
          </a:p>
        </p:txBody>
      </p:sp>
      <p:sp>
        <p:nvSpPr>
          <p:cNvPr id="10" name="Freeform 9">
            <a:extLst>
              <a:ext uri="{FF2B5EF4-FFF2-40B4-BE49-F238E27FC236}">
                <a16:creationId xmlns:a16="http://schemas.microsoft.com/office/drawing/2014/main" id="{A5CA36E7-8314-FB47-8406-B5E200200502}"/>
              </a:ext>
            </a:extLst>
          </p:cNvPr>
          <p:cNvSpPr/>
          <p:nvPr/>
        </p:nvSpPr>
        <p:spPr>
          <a:xfrm>
            <a:off x="3799562" y="2482392"/>
            <a:ext cx="2719525" cy="1893215"/>
          </a:xfrm>
          <a:custGeom>
            <a:avLst/>
            <a:gdLst>
              <a:gd name="connsiteX0" fmla="*/ 0 w 2719525"/>
              <a:gd name="connsiteY0" fmla="*/ 315542 h 1893215"/>
              <a:gd name="connsiteX1" fmla="*/ 315542 w 2719525"/>
              <a:gd name="connsiteY1" fmla="*/ 0 h 1893215"/>
              <a:gd name="connsiteX2" fmla="*/ 2403983 w 2719525"/>
              <a:gd name="connsiteY2" fmla="*/ 0 h 1893215"/>
              <a:gd name="connsiteX3" fmla="*/ 2719525 w 2719525"/>
              <a:gd name="connsiteY3" fmla="*/ 315542 h 1893215"/>
              <a:gd name="connsiteX4" fmla="*/ 2719525 w 2719525"/>
              <a:gd name="connsiteY4" fmla="*/ 1577673 h 1893215"/>
              <a:gd name="connsiteX5" fmla="*/ 2403983 w 2719525"/>
              <a:gd name="connsiteY5" fmla="*/ 1893215 h 1893215"/>
              <a:gd name="connsiteX6" fmla="*/ 315542 w 2719525"/>
              <a:gd name="connsiteY6" fmla="*/ 1893215 h 1893215"/>
              <a:gd name="connsiteX7" fmla="*/ 0 w 2719525"/>
              <a:gd name="connsiteY7" fmla="*/ 1577673 h 1893215"/>
              <a:gd name="connsiteX8" fmla="*/ 0 w 2719525"/>
              <a:gd name="connsiteY8" fmla="*/ 315542 h 189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9525" h="1893215">
                <a:moveTo>
                  <a:pt x="0" y="315542"/>
                </a:moveTo>
                <a:cubicBezTo>
                  <a:pt x="0" y="141273"/>
                  <a:pt x="141273" y="0"/>
                  <a:pt x="315542" y="0"/>
                </a:cubicBezTo>
                <a:lnTo>
                  <a:pt x="2403983" y="0"/>
                </a:lnTo>
                <a:cubicBezTo>
                  <a:pt x="2578252" y="0"/>
                  <a:pt x="2719525" y="141273"/>
                  <a:pt x="2719525" y="315542"/>
                </a:cubicBezTo>
                <a:lnTo>
                  <a:pt x="2719525" y="1577673"/>
                </a:lnTo>
                <a:cubicBezTo>
                  <a:pt x="2719525" y="1751942"/>
                  <a:pt x="2578252" y="1893215"/>
                  <a:pt x="2403983" y="1893215"/>
                </a:cubicBezTo>
                <a:lnTo>
                  <a:pt x="315542" y="1893215"/>
                </a:lnTo>
                <a:cubicBezTo>
                  <a:pt x="141273" y="1893215"/>
                  <a:pt x="0" y="1751942"/>
                  <a:pt x="0" y="1577673"/>
                </a:cubicBezTo>
                <a:lnTo>
                  <a:pt x="0" y="315542"/>
                </a:lnTo>
                <a:close/>
              </a:path>
            </a:pathLst>
          </a:custGeom>
          <a:solidFill>
            <a:schemeClr val="tx1">
              <a:lumMod val="75000"/>
              <a:lumOff val="25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18149" tIns="155284" rIns="218149" bIns="155284" numCol="1" spcCol="1270" anchor="ctr" anchorCtr="0">
            <a:noAutofit/>
          </a:bodyPr>
          <a:lstStyle/>
          <a:p>
            <a:pPr marL="0" lvl="0" indent="0" algn="ctr" defTabSz="1466850">
              <a:lnSpc>
                <a:spcPct val="90000"/>
              </a:lnSpc>
              <a:spcBef>
                <a:spcPct val="0"/>
              </a:spcBef>
              <a:spcAft>
                <a:spcPct val="35000"/>
              </a:spcAft>
              <a:buNone/>
            </a:pPr>
            <a:r>
              <a:rPr lang="en-US" sz="3300" kern="1200" dirty="0"/>
              <a:t>Environment</a:t>
            </a:r>
          </a:p>
        </p:txBody>
      </p:sp>
      <p:sp>
        <p:nvSpPr>
          <p:cNvPr id="11" name="Freeform 10">
            <a:extLst>
              <a:ext uri="{FF2B5EF4-FFF2-40B4-BE49-F238E27FC236}">
                <a16:creationId xmlns:a16="http://schemas.microsoft.com/office/drawing/2014/main" id="{39DC53AC-4E7A-BE47-819F-FF707F7E0737}"/>
              </a:ext>
            </a:extLst>
          </p:cNvPr>
          <p:cNvSpPr/>
          <p:nvPr/>
        </p:nvSpPr>
        <p:spPr>
          <a:xfrm>
            <a:off x="6519087" y="4659590"/>
            <a:ext cx="4834712" cy="1514572"/>
          </a:xfrm>
          <a:custGeom>
            <a:avLst/>
            <a:gdLst>
              <a:gd name="connsiteX0" fmla="*/ 252434 w 1514572"/>
              <a:gd name="connsiteY0" fmla="*/ 0 h 4834712"/>
              <a:gd name="connsiteX1" fmla="*/ 1262138 w 1514572"/>
              <a:gd name="connsiteY1" fmla="*/ 0 h 4834712"/>
              <a:gd name="connsiteX2" fmla="*/ 1514572 w 1514572"/>
              <a:gd name="connsiteY2" fmla="*/ 252434 h 4834712"/>
              <a:gd name="connsiteX3" fmla="*/ 1514572 w 1514572"/>
              <a:gd name="connsiteY3" fmla="*/ 4834712 h 4834712"/>
              <a:gd name="connsiteX4" fmla="*/ 1514572 w 1514572"/>
              <a:gd name="connsiteY4" fmla="*/ 4834712 h 4834712"/>
              <a:gd name="connsiteX5" fmla="*/ 0 w 1514572"/>
              <a:gd name="connsiteY5" fmla="*/ 4834712 h 4834712"/>
              <a:gd name="connsiteX6" fmla="*/ 0 w 1514572"/>
              <a:gd name="connsiteY6" fmla="*/ 4834712 h 4834712"/>
              <a:gd name="connsiteX7" fmla="*/ 0 w 1514572"/>
              <a:gd name="connsiteY7" fmla="*/ 252434 h 4834712"/>
              <a:gd name="connsiteX8" fmla="*/ 252434 w 1514572"/>
              <a:gd name="connsiteY8" fmla="*/ 0 h 483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572" h="4834712">
                <a:moveTo>
                  <a:pt x="1514572" y="805802"/>
                </a:moveTo>
                <a:lnTo>
                  <a:pt x="1514572" y="4028910"/>
                </a:lnTo>
                <a:cubicBezTo>
                  <a:pt x="1514572" y="4473941"/>
                  <a:pt x="1479166" y="4834712"/>
                  <a:pt x="1435492" y="4834712"/>
                </a:cubicBezTo>
                <a:lnTo>
                  <a:pt x="0" y="4834712"/>
                </a:lnTo>
                <a:lnTo>
                  <a:pt x="0" y="4834712"/>
                </a:lnTo>
                <a:lnTo>
                  <a:pt x="0" y="0"/>
                </a:lnTo>
                <a:lnTo>
                  <a:pt x="0" y="0"/>
                </a:lnTo>
                <a:lnTo>
                  <a:pt x="1435492" y="0"/>
                </a:lnTo>
                <a:cubicBezTo>
                  <a:pt x="1479166" y="0"/>
                  <a:pt x="1514572" y="360771"/>
                  <a:pt x="1514572" y="805802"/>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821" tIns="115845" rIns="157754" bIns="115845"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Weather, hung up and tangled trees, stored energy, wood under pressure, crushed structures  </a:t>
            </a:r>
          </a:p>
          <a:p>
            <a:pPr marL="228600" lvl="1" indent="-228600" algn="l" defTabSz="977900">
              <a:lnSpc>
                <a:spcPct val="90000"/>
              </a:lnSpc>
              <a:spcBef>
                <a:spcPct val="0"/>
              </a:spcBef>
              <a:spcAft>
                <a:spcPct val="15000"/>
              </a:spcAft>
              <a:buChar char="•"/>
            </a:pPr>
            <a:endParaRPr lang="en-US" sz="2200" kern="1200" dirty="0"/>
          </a:p>
        </p:txBody>
      </p:sp>
      <p:sp>
        <p:nvSpPr>
          <p:cNvPr id="12" name="Freeform 11">
            <a:extLst>
              <a:ext uri="{FF2B5EF4-FFF2-40B4-BE49-F238E27FC236}">
                <a16:creationId xmlns:a16="http://schemas.microsoft.com/office/drawing/2014/main" id="{F434324D-A135-F049-B3AB-1E9E405D2B2A}"/>
              </a:ext>
            </a:extLst>
          </p:cNvPr>
          <p:cNvSpPr/>
          <p:nvPr/>
        </p:nvSpPr>
        <p:spPr>
          <a:xfrm>
            <a:off x="3799562" y="4470268"/>
            <a:ext cx="2719525" cy="1893215"/>
          </a:xfrm>
          <a:custGeom>
            <a:avLst/>
            <a:gdLst>
              <a:gd name="connsiteX0" fmla="*/ 0 w 2719525"/>
              <a:gd name="connsiteY0" fmla="*/ 315542 h 1893215"/>
              <a:gd name="connsiteX1" fmla="*/ 315542 w 2719525"/>
              <a:gd name="connsiteY1" fmla="*/ 0 h 1893215"/>
              <a:gd name="connsiteX2" fmla="*/ 2403983 w 2719525"/>
              <a:gd name="connsiteY2" fmla="*/ 0 h 1893215"/>
              <a:gd name="connsiteX3" fmla="*/ 2719525 w 2719525"/>
              <a:gd name="connsiteY3" fmla="*/ 315542 h 1893215"/>
              <a:gd name="connsiteX4" fmla="*/ 2719525 w 2719525"/>
              <a:gd name="connsiteY4" fmla="*/ 1577673 h 1893215"/>
              <a:gd name="connsiteX5" fmla="*/ 2403983 w 2719525"/>
              <a:gd name="connsiteY5" fmla="*/ 1893215 h 1893215"/>
              <a:gd name="connsiteX6" fmla="*/ 315542 w 2719525"/>
              <a:gd name="connsiteY6" fmla="*/ 1893215 h 1893215"/>
              <a:gd name="connsiteX7" fmla="*/ 0 w 2719525"/>
              <a:gd name="connsiteY7" fmla="*/ 1577673 h 1893215"/>
              <a:gd name="connsiteX8" fmla="*/ 0 w 2719525"/>
              <a:gd name="connsiteY8" fmla="*/ 315542 h 189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9525" h="1893215">
                <a:moveTo>
                  <a:pt x="0" y="315542"/>
                </a:moveTo>
                <a:cubicBezTo>
                  <a:pt x="0" y="141273"/>
                  <a:pt x="141273" y="0"/>
                  <a:pt x="315542" y="0"/>
                </a:cubicBezTo>
                <a:lnTo>
                  <a:pt x="2403983" y="0"/>
                </a:lnTo>
                <a:cubicBezTo>
                  <a:pt x="2578252" y="0"/>
                  <a:pt x="2719525" y="141273"/>
                  <a:pt x="2719525" y="315542"/>
                </a:cubicBezTo>
                <a:lnTo>
                  <a:pt x="2719525" y="1577673"/>
                </a:lnTo>
                <a:cubicBezTo>
                  <a:pt x="2719525" y="1751942"/>
                  <a:pt x="2578252" y="1893215"/>
                  <a:pt x="2403983" y="1893215"/>
                </a:cubicBezTo>
                <a:lnTo>
                  <a:pt x="315542" y="1893215"/>
                </a:lnTo>
                <a:cubicBezTo>
                  <a:pt x="141273" y="1893215"/>
                  <a:pt x="0" y="1751942"/>
                  <a:pt x="0" y="1577673"/>
                </a:cubicBezTo>
                <a:lnTo>
                  <a:pt x="0" y="315542"/>
                </a:lnTo>
                <a:close/>
              </a:path>
            </a:pathLst>
          </a:custGeom>
          <a:solidFill>
            <a:schemeClr val="tx1">
              <a:lumMod val="75000"/>
              <a:lumOff val="25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218149" tIns="155284" rIns="218149" bIns="155284" numCol="1" spcCol="1270" anchor="ctr" anchorCtr="0">
            <a:noAutofit/>
          </a:bodyPr>
          <a:lstStyle/>
          <a:p>
            <a:pPr marL="0" lvl="0" indent="0" algn="ctr" defTabSz="1466850">
              <a:lnSpc>
                <a:spcPct val="90000"/>
              </a:lnSpc>
              <a:spcBef>
                <a:spcPct val="0"/>
              </a:spcBef>
              <a:spcAft>
                <a:spcPct val="35000"/>
              </a:spcAft>
              <a:buNone/>
            </a:pPr>
            <a:r>
              <a:rPr lang="en-US" sz="3300" kern="1200" dirty="0"/>
              <a:t>Storm</a:t>
            </a:r>
          </a:p>
          <a:p>
            <a:pPr marL="0" lvl="0" indent="0" algn="ctr" defTabSz="1466850">
              <a:lnSpc>
                <a:spcPct val="90000"/>
              </a:lnSpc>
              <a:spcBef>
                <a:spcPct val="0"/>
              </a:spcBef>
              <a:spcAft>
                <a:spcPct val="35000"/>
              </a:spcAft>
              <a:buNone/>
            </a:pPr>
            <a:endParaRPr lang="en-US" sz="3300" kern="1200" dirty="0"/>
          </a:p>
        </p:txBody>
      </p:sp>
      <p:pic>
        <p:nvPicPr>
          <p:cNvPr id="8" name="Picture 7">
            <a:extLst>
              <a:ext uri="{FF2B5EF4-FFF2-40B4-BE49-F238E27FC236}">
                <a16:creationId xmlns:a16="http://schemas.microsoft.com/office/drawing/2014/main" id="{8B35FBAC-603B-AF4C-B6A0-0FEBF467AB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764" y="266508"/>
            <a:ext cx="1093851"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2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A72D2B-F6DC-AD40-A359-7F78278BD788}"/>
              </a:ext>
            </a:extLst>
          </p:cNvPr>
          <p:cNvSpPr txBox="1"/>
          <p:nvPr/>
        </p:nvSpPr>
        <p:spPr>
          <a:xfrm>
            <a:off x="7987229" y="231353"/>
            <a:ext cx="5816906" cy="1200329"/>
          </a:xfrm>
          <a:prstGeom prst="rect">
            <a:avLst/>
          </a:prstGeom>
          <a:noFill/>
        </p:spPr>
        <p:txBody>
          <a:bodyPr wrap="square" rtlCol="0">
            <a:spAutoFit/>
          </a:bodyPr>
          <a:lstStyle/>
          <a:p>
            <a:r>
              <a:rPr lang="en-US" sz="7200" dirty="0"/>
              <a:t>Electricity</a:t>
            </a:r>
          </a:p>
        </p:txBody>
      </p:sp>
      <p:pic>
        <p:nvPicPr>
          <p:cNvPr id="4" name="Picture 3">
            <a:extLst>
              <a:ext uri="{FF2B5EF4-FFF2-40B4-BE49-F238E27FC236}">
                <a16:creationId xmlns:a16="http://schemas.microsoft.com/office/drawing/2014/main" id="{2DAFBD9E-540A-6545-8E25-396490F75E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013" y="141111"/>
            <a:ext cx="1093851" cy="10058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800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ee catch fire by electric wire">
            <a:hlinkClick r:id="" action="ppaction://media"/>
            <a:extLst>
              <a:ext uri="{FF2B5EF4-FFF2-40B4-BE49-F238E27FC236}">
                <a16:creationId xmlns:a16="http://schemas.microsoft.com/office/drawing/2014/main" id="{E55F27BE-6C20-4344-BBF2-B27AC3ACCE72}"/>
              </a:ext>
            </a:extLst>
          </p:cNvPr>
          <p:cNvPicPr>
            <a:picLocks noGrp="1" noRot="1" noChangeAspect="1"/>
          </p:cNvPicPr>
          <p:nvPr>
            <p:ph idx="4294967295"/>
            <a:videoFile r:link="rId1"/>
          </p:nvPr>
        </p:nvPicPr>
        <p:blipFill>
          <a:blip r:embed="rId4"/>
          <a:stretch>
            <a:fillRect/>
          </a:stretch>
        </p:blipFill>
        <p:spPr>
          <a:xfrm>
            <a:off x="0" y="0"/>
            <a:ext cx="12184655" cy="6858000"/>
          </a:xfrm>
          <a:prstGeom prst="rect">
            <a:avLst/>
          </a:prstGeom>
        </p:spPr>
      </p:pic>
    </p:spTree>
    <p:extLst>
      <p:ext uri="{BB962C8B-B14F-4D97-AF65-F5344CB8AC3E}">
        <p14:creationId xmlns:p14="http://schemas.microsoft.com/office/powerpoint/2010/main" val="412194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200</TotalTime>
  <Words>5793</Words>
  <Application>Microsoft Macintosh PowerPoint</Application>
  <PresentationFormat>Widescreen</PresentationFormat>
  <Paragraphs>580</Paragraphs>
  <Slides>56</Slides>
  <Notes>56</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Gill Sans</vt:lpstr>
      <vt:lpstr>Minion Pro</vt:lpstr>
      <vt:lpstr>Times New Roman</vt:lpstr>
      <vt:lpstr>Office Theme</vt:lpstr>
      <vt:lpstr>Storm Damaged Tree Cleanup </vt:lpstr>
      <vt:lpstr>Before Starting</vt:lpstr>
      <vt:lpstr>Storm Damaged Tree</vt:lpstr>
      <vt:lpstr>Storm Damaged Tree Cleanup</vt:lpstr>
      <vt:lpstr>Five Step Cutting Plan for Storm Damaged Tree Cleanup</vt:lpstr>
      <vt:lpstr>Step 1. Identify:  </vt:lpstr>
      <vt:lpstr>Hazards</vt:lpstr>
      <vt:lpstr>PowerPoint Presentation</vt:lpstr>
      <vt:lpstr>PowerPoint Presentation</vt:lpstr>
      <vt:lpstr>PowerPoint Presentation</vt:lpstr>
      <vt:lpstr>Do Not approach or touch any downed line (power, communication, cable, or otherwise) until the utility company has cleared it as de-energized or dead. </vt:lpstr>
      <vt:lpstr>PowerPoint Presentation</vt:lpstr>
      <vt:lpstr>PowerPoint Presentation</vt:lpstr>
      <vt:lpstr>Work/Drop Zone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Pedestal and Root Plate </vt:lpstr>
      <vt:lpstr>PowerPoint Presentation</vt:lpstr>
      <vt:lpstr>PowerPoint Presentation</vt:lpstr>
      <vt:lpstr>PowerPoint Presentation</vt:lpstr>
      <vt:lpstr>Step 3.  Check Equipment</vt:lpstr>
      <vt:lpstr>PowerPoint Presentation</vt:lpstr>
      <vt:lpstr>Step 4.  Cut Plan and Escape Plan</vt:lpstr>
      <vt:lpstr>Some handy cuts:</vt:lpstr>
      <vt:lpstr>Bore cut</vt:lpstr>
      <vt:lpstr>PowerPoint Presentation</vt:lpstr>
      <vt:lpstr>Mismatch Cut</vt:lpstr>
      <vt:lpstr>Controlled Knee Cut</vt:lpstr>
      <vt:lpstr>Controlled Knee Cut</vt:lpstr>
      <vt:lpstr>Escape Plan</vt:lpstr>
      <vt:lpstr>Escape Plan</vt:lpstr>
      <vt:lpstr>5.  Implement Plan and Repeat Steps</vt:lpstr>
      <vt:lpstr>PowerPoint Presentation</vt:lpstr>
      <vt:lpstr>PowerPoint Presentation</vt:lpstr>
      <vt:lpstr>PowerPoint Presentation</vt:lpstr>
      <vt:lpstr>Know Your Knots and Rope Work</vt:lpstr>
      <vt:lpstr>How many people should be cutting?</vt:lpstr>
      <vt:lpstr>Command-and-Response Communication</vt:lpstr>
      <vt:lpstr>PowerPoint Presentation</vt:lpstr>
      <vt:lpstr>Do not proceed in the face of uncertainty!</vt:lpstr>
      <vt:lpstr>Final Comments: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Storm Damaged Tree Cleanup </dc:title>
  <dc:creator>Ellen M. Bauske</dc:creator>
  <cp:lastModifiedBy>Sue Myers Smith</cp:lastModifiedBy>
  <cp:revision>9</cp:revision>
  <dcterms:created xsi:type="dcterms:W3CDTF">2020-05-06T19:37:28Z</dcterms:created>
  <dcterms:modified xsi:type="dcterms:W3CDTF">2023-05-15T17:15:41Z</dcterms:modified>
</cp:coreProperties>
</file>